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311" r:id="rId6"/>
    <p:sldId id="263" r:id="rId7"/>
    <p:sldId id="257" r:id="rId8"/>
    <p:sldId id="312" r:id="rId9"/>
    <p:sldId id="331" r:id="rId10"/>
    <p:sldId id="332" r:id="rId11"/>
    <p:sldId id="333" r:id="rId12"/>
    <p:sldId id="334" r:id="rId13"/>
    <p:sldId id="313" r:id="rId14"/>
    <p:sldId id="340" r:id="rId15"/>
    <p:sldId id="335" r:id="rId16"/>
    <p:sldId id="336" r:id="rId17"/>
    <p:sldId id="337" r:id="rId18"/>
    <p:sldId id="339" r:id="rId19"/>
    <p:sldId id="341" r:id="rId20"/>
    <p:sldId id="342" r:id="rId21"/>
    <p:sldId id="338" r:id="rId22"/>
    <p:sldId id="330" r:id="rId23"/>
    <p:sldId id="32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95BEA9-D652-40A1-AA6A-0F6886B18093}" v="14" dt="2025-10-09T18:53:54.901"/>
    <p1510:client id="{A63C72BD-7C0A-6B89-6415-5DDD9CAE0240}" v="509" dt="2025-10-09T18:48:06.648"/>
    <p1510:client id="{B17F817B-8EDD-475F-97E7-3F5F089FCD47}" v="715" dt="2025-10-09T23:55:14.6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724" y="4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739BD8-C4DF-4C86-B3B0-2E26DA66D89A}" type="doc">
      <dgm:prSet loTypeId="urn:microsoft.com/office/officeart/2005/8/layout/radial6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1FE08F4-C59A-4151-ABB4-A8DE878E8DD7}">
      <dgm:prSet phldrT="[Text]"/>
      <dgm:spPr/>
      <dgm:t>
        <a:bodyPr/>
        <a:lstStyle/>
        <a:p>
          <a:r>
            <a:rPr lang="en-US"/>
            <a:t>action</a:t>
          </a:r>
        </a:p>
      </dgm:t>
    </dgm:pt>
    <dgm:pt modelId="{09380C1B-477E-4D8B-88C3-D2F66105A2B1}" type="parTrans" cxnId="{31E355AD-7894-4FE0-AF01-145EE29B3A87}">
      <dgm:prSet/>
      <dgm:spPr/>
      <dgm:t>
        <a:bodyPr/>
        <a:lstStyle/>
        <a:p>
          <a:endParaRPr lang="en-US"/>
        </a:p>
      </dgm:t>
    </dgm:pt>
    <dgm:pt modelId="{F7C06993-6705-4312-9D8A-9F6B9B613717}" type="sibTrans" cxnId="{31E355AD-7894-4FE0-AF01-145EE29B3A87}">
      <dgm:prSet/>
      <dgm:spPr/>
      <dgm:t>
        <a:bodyPr/>
        <a:lstStyle/>
        <a:p>
          <a:endParaRPr lang="en-US"/>
        </a:p>
      </dgm:t>
    </dgm:pt>
    <dgm:pt modelId="{4C58225D-A3C0-42CA-A09C-AAD81E32F04B}">
      <dgm:prSet phldrT="[Text]"/>
      <dgm:spPr/>
      <dgm:t>
        <a:bodyPr/>
        <a:lstStyle/>
        <a:p>
          <a:r>
            <a:rPr lang="en-US"/>
            <a:t>homeless</a:t>
          </a:r>
        </a:p>
      </dgm:t>
    </dgm:pt>
    <dgm:pt modelId="{0C2EDDD9-8138-4F48-BB4A-23A077281B13}" type="parTrans" cxnId="{1BBF722B-3523-4BB9-A962-F178D986A36D}">
      <dgm:prSet/>
      <dgm:spPr/>
      <dgm:t>
        <a:bodyPr/>
        <a:lstStyle/>
        <a:p>
          <a:endParaRPr lang="en-US"/>
        </a:p>
      </dgm:t>
    </dgm:pt>
    <dgm:pt modelId="{5E1B3A6E-7E8A-4F29-9848-A4A6A712B42C}" type="sibTrans" cxnId="{1BBF722B-3523-4BB9-A962-F178D986A36D}">
      <dgm:prSet/>
      <dgm:spPr/>
      <dgm:t>
        <a:bodyPr/>
        <a:lstStyle/>
        <a:p>
          <a:endParaRPr lang="en-US"/>
        </a:p>
      </dgm:t>
    </dgm:pt>
    <dgm:pt modelId="{C15A3E73-10AC-4EEF-9998-D1FEBB6D47AB}">
      <dgm:prSet phldrT="[Text]"/>
      <dgm:spPr/>
      <dgm:t>
        <a:bodyPr/>
        <a:lstStyle/>
        <a:p>
          <a:r>
            <a:rPr lang="en-US"/>
            <a:t>shelter</a:t>
          </a:r>
        </a:p>
      </dgm:t>
    </dgm:pt>
    <dgm:pt modelId="{E2F8FF81-D3F4-4D20-857A-DA2AFA19B5D4}" type="parTrans" cxnId="{F50BFA51-182B-45AF-811B-CD47DA097162}">
      <dgm:prSet/>
      <dgm:spPr/>
      <dgm:t>
        <a:bodyPr/>
        <a:lstStyle/>
        <a:p>
          <a:endParaRPr lang="en-US"/>
        </a:p>
      </dgm:t>
    </dgm:pt>
    <dgm:pt modelId="{60B1E03C-E22C-4CE5-A683-C35FBC86BE7D}" type="sibTrans" cxnId="{F50BFA51-182B-45AF-811B-CD47DA097162}">
      <dgm:prSet/>
      <dgm:spPr/>
      <dgm:t>
        <a:bodyPr/>
        <a:lstStyle/>
        <a:p>
          <a:endParaRPr lang="en-US"/>
        </a:p>
      </dgm:t>
    </dgm:pt>
    <dgm:pt modelId="{09531BB4-B25C-4381-BCE7-73236FD01261}">
      <dgm:prSet phldrT="[Text]"/>
      <dgm:spPr/>
      <dgm:t>
        <a:bodyPr/>
        <a:lstStyle/>
        <a:p>
          <a:r>
            <a:rPr lang="en-US"/>
            <a:t>housing</a:t>
          </a:r>
        </a:p>
      </dgm:t>
    </dgm:pt>
    <dgm:pt modelId="{5A058BF4-C1BF-40A0-8617-C1AADA9019D6}" type="parTrans" cxnId="{B1CAC5FF-903F-4086-8E95-8CE77D2832C3}">
      <dgm:prSet/>
      <dgm:spPr/>
      <dgm:t>
        <a:bodyPr/>
        <a:lstStyle/>
        <a:p>
          <a:endParaRPr lang="en-US"/>
        </a:p>
      </dgm:t>
    </dgm:pt>
    <dgm:pt modelId="{0A341D10-FE48-4F05-A184-83E265D03A78}" type="sibTrans" cxnId="{B1CAC5FF-903F-4086-8E95-8CE77D2832C3}">
      <dgm:prSet/>
      <dgm:spPr/>
      <dgm:t>
        <a:bodyPr/>
        <a:lstStyle/>
        <a:p>
          <a:endParaRPr lang="en-US"/>
        </a:p>
      </dgm:t>
    </dgm:pt>
    <dgm:pt modelId="{6869C9DF-F933-4BCD-B183-261F860FE732}">
      <dgm:prSet phldrT="[Text]"/>
      <dgm:spPr/>
      <dgm:t>
        <a:bodyPr/>
        <a:lstStyle/>
        <a:p>
          <a:r>
            <a:rPr lang="en-US"/>
            <a:t>stability</a:t>
          </a:r>
        </a:p>
      </dgm:t>
    </dgm:pt>
    <dgm:pt modelId="{046C6842-FF15-4727-AC06-51EA96DDE512}" type="parTrans" cxnId="{D7E5EC77-45DD-4301-AE1E-39ADDEE6AE62}">
      <dgm:prSet/>
      <dgm:spPr/>
      <dgm:t>
        <a:bodyPr/>
        <a:lstStyle/>
        <a:p>
          <a:endParaRPr lang="en-US"/>
        </a:p>
      </dgm:t>
    </dgm:pt>
    <dgm:pt modelId="{AA3C74FC-BDEE-4114-873A-AD8AFCEA4ED4}" type="sibTrans" cxnId="{D7E5EC77-45DD-4301-AE1E-39ADDEE6AE62}">
      <dgm:prSet/>
      <dgm:spPr/>
      <dgm:t>
        <a:bodyPr/>
        <a:lstStyle/>
        <a:p>
          <a:endParaRPr lang="en-US"/>
        </a:p>
      </dgm:t>
    </dgm:pt>
    <dgm:pt modelId="{50BEE7CF-D3B7-49DC-B6ED-65346D740CC3}" type="pres">
      <dgm:prSet presAssocID="{EE739BD8-C4DF-4C86-B3B0-2E26DA66D89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52D5BE8-1AF2-4897-8780-C443F2514F86}" type="pres">
      <dgm:prSet presAssocID="{71FE08F4-C59A-4151-ABB4-A8DE878E8DD7}" presName="centerShape" presStyleLbl="node0" presStyleIdx="0" presStyleCnt="1"/>
      <dgm:spPr/>
    </dgm:pt>
    <dgm:pt modelId="{DB57A8F6-34AD-42C4-ADFE-83A2E6AA486A}" type="pres">
      <dgm:prSet presAssocID="{4C58225D-A3C0-42CA-A09C-AAD81E32F04B}" presName="node" presStyleLbl="node1" presStyleIdx="0" presStyleCnt="4">
        <dgm:presLayoutVars>
          <dgm:bulletEnabled val="1"/>
        </dgm:presLayoutVars>
      </dgm:prSet>
      <dgm:spPr/>
    </dgm:pt>
    <dgm:pt modelId="{78C4E98A-9B17-46B7-ADFE-92A4FA8DD0A9}" type="pres">
      <dgm:prSet presAssocID="{4C58225D-A3C0-42CA-A09C-AAD81E32F04B}" presName="dummy" presStyleCnt="0"/>
      <dgm:spPr/>
    </dgm:pt>
    <dgm:pt modelId="{95587314-B7B7-4CD2-B1BD-9E5F0AC8CA75}" type="pres">
      <dgm:prSet presAssocID="{5E1B3A6E-7E8A-4F29-9848-A4A6A712B42C}" presName="sibTrans" presStyleLbl="sibTrans2D1" presStyleIdx="0" presStyleCnt="4"/>
      <dgm:spPr/>
    </dgm:pt>
    <dgm:pt modelId="{C5BB1B69-96E9-43AF-998A-86C01C8335AE}" type="pres">
      <dgm:prSet presAssocID="{C15A3E73-10AC-4EEF-9998-D1FEBB6D47AB}" presName="node" presStyleLbl="node1" presStyleIdx="1" presStyleCnt="4">
        <dgm:presLayoutVars>
          <dgm:bulletEnabled val="1"/>
        </dgm:presLayoutVars>
      </dgm:prSet>
      <dgm:spPr/>
    </dgm:pt>
    <dgm:pt modelId="{D35908D7-2E16-48D0-89A3-4FCEB0C73ABA}" type="pres">
      <dgm:prSet presAssocID="{C15A3E73-10AC-4EEF-9998-D1FEBB6D47AB}" presName="dummy" presStyleCnt="0"/>
      <dgm:spPr/>
    </dgm:pt>
    <dgm:pt modelId="{D6D7AE78-A51E-46D2-919A-56EE12A2F4B1}" type="pres">
      <dgm:prSet presAssocID="{60B1E03C-E22C-4CE5-A683-C35FBC86BE7D}" presName="sibTrans" presStyleLbl="sibTrans2D1" presStyleIdx="1" presStyleCnt="4"/>
      <dgm:spPr/>
    </dgm:pt>
    <dgm:pt modelId="{7C1C8E71-7468-4383-8F61-906777F2988B}" type="pres">
      <dgm:prSet presAssocID="{09531BB4-B25C-4381-BCE7-73236FD01261}" presName="node" presStyleLbl="node1" presStyleIdx="2" presStyleCnt="4">
        <dgm:presLayoutVars>
          <dgm:bulletEnabled val="1"/>
        </dgm:presLayoutVars>
      </dgm:prSet>
      <dgm:spPr/>
    </dgm:pt>
    <dgm:pt modelId="{69E740CA-5545-4BAF-9E5D-47A4E11A51C5}" type="pres">
      <dgm:prSet presAssocID="{09531BB4-B25C-4381-BCE7-73236FD01261}" presName="dummy" presStyleCnt="0"/>
      <dgm:spPr/>
    </dgm:pt>
    <dgm:pt modelId="{C7508028-C2BA-49B1-B65E-61D5D4674A4E}" type="pres">
      <dgm:prSet presAssocID="{0A341D10-FE48-4F05-A184-83E265D03A78}" presName="sibTrans" presStyleLbl="sibTrans2D1" presStyleIdx="2" presStyleCnt="4"/>
      <dgm:spPr/>
    </dgm:pt>
    <dgm:pt modelId="{0FFEE26F-BFD8-4EF4-B5E9-446F18223319}" type="pres">
      <dgm:prSet presAssocID="{6869C9DF-F933-4BCD-B183-261F860FE732}" presName="node" presStyleLbl="node1" presStyleIdx="3" presStyleCnt="4">
        <dgm:presLayoutVars>
          <dgm:bulletEnabled val="1"/>
        </dgm:presLayoutVars>
      </dgm:prSet>
      <dgm:spPr/>
    </dgm:pt>
    <dgm:pt modelId="{0A9E2C07-182D-4204-B38E-475A60F271FB}" type="pres">
      <dgm:prSet presAssocID="{6869C9DF-F933-4BCD-B183-261F860FE732}" presName="dummy" presStyleCnt="0"/>
      <dgm:spPr/>
    </dgm:pt>
    <dgm:pt modelId="{EF32BBDB-76BA-48F7-8FEE-1524C44CA95E}" type="pres">
      <dgm:prSet presAssocID="{AA3C74FC-BDEE-4114-873A-AD8AFCEA4ED4}" presName="sibTrans" presStyleLbl="sibTrans2D1" presStyleIdx="3" presStyleCnt="4"/>
      <dgm:spPr/>
    </dgm:pt>
  </dgm:ptLst>
  <dgm:cxnLst>
    <dgm:cxn modelId="{A6147E03-D434-4D53-8432-58AFDC35539C}" type="presOf" srcId="{60B1E03C-E22C-4CE5-A683-C35FBC86BE7D}" destId="{D6D7AE78-A51E-46D2-919A-56EE12A2F4B1}" srcOrd="0" destOrd="0" presId="urn:microsoft.com/office/officeart/2005/8/layout/radial6"/>
    <dgm:cxn modelId="{8E2F1506-85AC-42E4-9E77-536F1A9BC899}" type="presOf" srcId="{AA3C74FC-BDEE-4114-873A-AD8AFCEA4ED4}" destId="{EF32BBDB-76BA-48F7-8FEE-1524C44CA95E}" srcOrd="0" destOrd="0" presId="urn:microsoft.com/office/officeart/2005/8/layout/radial6"/>
    <dgm:cxn modelId="{1BBF722B-3523-4BB9-A962-F178D986A36D}" srcId="{71FE08F4-C59A-4151-ABB4-A8DE878E8DD7}" destId="{4C58225D-A3C0-42CA-A09C-AAD81E32F04B}" srcOrd="0" destOrd="0" parTransId="{0C2EDDD9-8138-4F48-BB4A-23A077281B13}" sibTransId="{5E1B3A6E-7E8A-4F29-9848-A4A6A712B42C}"/>
    <dgm:cxn modelId="{6AEF4D5F-FAC3-4FB8-BE16-266E1BB52E4C}" type="presOf" srcId="{0A341D10-FE48-4F05-A184-83E265D03A78}" destId="{C7508028-C2BA-49B1-B65E-61D5D4674A4E}" srcOrd="0" destOrd="0" presId="urn:microsoft.com/office/officeart/2005/8/layout/radial6"/>
    <dgm:cxn modelId="{232D1642-1DBB-4127-9F54-95AF01EB18FB}" type="presOf" srcId="{09531BB4-B25C-4381-BCE7-73236FD01261}" destId="{7C1C8E71-7468-4383-8F61-906777F2988B}" srcOrd="0" destOrd="0" presId="urn:microsoft.com/office/officeart/2005/8/layout/radial6"/>
    <dgm:cxn modelId="{F50BFA51-182B-45AF-811B-CD47DA097162}" srcId="{71FE08F4-C59A-4151-ABB4-A8DE878E8DD7}" destId="{C15A3E73-10AC-4EEF-9998-D1FEBB6D47AB}" srcOrd="1" destOrd="0" parTransId="{E2F8FF81-D3F4-4D20-857A-DA2AFA19B5D4}" sibTransId="{60B1E03C-E22C-4CE5-A683-C35FBC86BE7D}"/>
    <dgm:cxn modelId="{01F17454-D909-4C2C-9CD3-BC4251505702}" type="presOf" srcId="{4C58225D-A3C0-42CA-A09C-AAD81E32F04B}" destId="{DB57A8F6-34AD-42C4-ADFE-83A2E6AA486A}" srcOrd="0" destOrd="0" presId="urn:microsoft.com/office/officeart/2005/8/layout/radial6"/>
    <dgm:cxn modelId="{D7E5EC77-45DD-4301-AE1E-39ADDEE6AE62}" srcId="{71FE08F4-C59A-4151-ABB4-A8DE878E8DD7}" destId="{6869C9DF-F933-4BCD-B183-261F860FE732}" srcOrd="3" destOrd="0" parTransId="{046C6842-FF15-4727-AC06-51EA96DDE512}" sibTransId="{AA3C74FC-BDEE-4114-873A-AD8AFCEA4ED4}"/>
    <dgm:cxn modelId="{8E48479A-635E-42A7-A73C-2A15786A2B9F}" type="presOf" srcId="{5E1B3A6E-7E8A-4F29-9848-A4A6A712B42C}" destId="{95587314-B7B7-4CD2-B1BD-9E5F0AC8CA75}" srcOrd="0" destOrd="0" presId="urn:microsoft.com/office/officeart/2005/8/layout/radial6"/>
    <dgm:cxn modelId="{31E355AD-7894-4FE0-AF01-145EE29B3A87}" srcId="{EE739BD8-C4DF-4C86-B3B0-2E26DA66D89A}" destId="{71FE08F4-C59A-4151-ABB4-A8DE878E8DD7}" srcOrd="0" destOrd="0" parTransId="{09380C1B-477E-4D8B-88C3-D2F66105A2B1}" sibTransId="{F7C06993-6705-4312-9D8A-9F6B9B613717}"/>
    <dgm:cxn modelId="{253CE5AE-F6FF-4B4E-A596-AAB47BCA48FA}" type="presOf" srcId="{71FE08F4-C59A-4151-ABB4-A8DE878E8DD7}" destId="{E52D5BE8-1AF2-4897-8780-C443F2514F86}" srcOrd="0" destOrd="0" presId="urn:microsoft.com/office/officeart/2005/8/layout/radial6"/>
    <dgm:cxn modelId="{B515D1BA-D7A1-40C1-941E-FB1465B88FE6}" type="presOf" srcId="{EE739BD8-C4DF-4C86-B3B0-2E26DA66D89A}" destId="{50BEE7CF-D3B7-49DC-B6ED-65346D740CC3}" srcOrd="0" destOrd="0" presId="urn:microsoft.com/office/officeart/2005/8/layout/radial6"/>
    <dgm:cxn modelId="{65AEBECA-D786-4D4E-9AA2-333B8D0A7052}" type="presOf" srcId="{C15A3E73-10AC-4EEF-9998-D1FEBB6D47AB}" destId="{C5BB1B69-96E9-43AF-998A-86C01C8335AE}" srcOrd="0" destOrd="0" presId="urn:microsoft.com/office/officeart/2005/8/layout/radial6"/>
    <dgm:cxn modelId="{C4E9EDD9-C953-4C77-8DD2-07F0F4A0CD01}" type="presOf" srcId="{6869C9DF-F933-4BCD-B183-261F860FE732}" destId="{0FFEE26F-BFD8-4EF4-B5E9-446F18223319}" srcOrd="0" destOrd="0" presId="urn:microsoft.com/office/officeart/2005/8/layout/radial6"/>
    <dgm:cxn modelId="{B1CAC5FF-903F-4086-8E95-8CE77D2832C3}" srcId="{71FE08F4-C59A-4151-ABB4-A8DE878E8DD7}" destId="{09531BB4-B25C-4381-BCE7-73236FD01261}" srcOrd="2" destOrd="0" parTransId="{5A058BF4-C1BF-40A0-8617-C1AADA9019D6}" sibTransId="{0A341D10-FE48-4F05-A184-83E265D03A78}"/>
    <dgm:cxn modelId="{5941B6AE-62B5-431A-B718-D509F774DE42}" type="presParOf" srcId="{50BEE7CF-D3B7-49DC-B6ED-65346D740CC3}" destId="{E52D5BE8-1AF2-4897-8780-C443F2514F86}" srcOrd="0" destOrd="0" presId="urn:microsoft.com/office/officeart/2005/8/layout/radial6"/>
    <dgm:cxn modelId="{6478D5BB-5896-46A2-BFCF-18CD17DEE4F0}" type="presParOf" srcId="{50BEE7CF-D3B7-49DC-B6ED-65346D740CC3}" destId="{DB57A8F6-34AD-42C4-ADFE-83A2E6AA486A}" srcOrd="1" destOrd="0" presId="urn:microsoft.com/office/officeart/2005/8/layout/radial6"/>
    <dgm:cxn modelId="{B44F6E61-DC74-4256-B58D-551BBA35C533}" type="presParOf" srcId="{50BEE7CF-D3B7-49DC-B6ED-65346D740CC3}" destId="{78C4E98A-9B17-46B7-ADFE-92A4FA8DD0A9}" srcOrd="2" destOrd="0" presId="urn:microsoft.com/office/officeart/2005/8/layout/radial6"/>
    <dgm:cxn modelId="{AFCDCA48-3EEC-4A88-BF0D-FFDF72B3CF59}" type="presParOf" srcId="{50BEE7CF-D3B7-49DC-B6ED-65346D740CC3}" destId="{95587314-B7B7-4CD2-B1BD-9E5F0AC8CA75}" srcOrd="3" destOrd="0" presId="urn:microsoft.com/office/officeart/2005/8/layout/radial6"/>
    <dgm:cxn modelId="{AC40BFAD-84C3-41F5-8F5D-EECDACC395F3}" type="presParOf" srcId="{50BEE7CF-D3B7-49DC-B6ED-65346D740CC3}" destId="{C5BB1B69-96E9-43AF-998A-86C01C8335AE}" srcOrd="4" destOrd="0" presId="urn:microsoft.com/office/officeart/2005/8/layout/radial6"/>
    <dgm:cxn modelId="{99F4E9B3-1BCD-4982-B0EA-FDA8CE3A9D17}" type="presParOf" srcId="{50BEE7CF-D3B7-49DC-B6ED-65346D740CC3}" destId="{D35908D7-2E16-48D0-89A3-4FCEB0C73ABA}" srcOrd="5" destOrd="0" presId="urn:microsoft.com/office/officeart/2005/8/layout/radial6"/>
    <dgm:cxn modelId="{64391F70-80F3-4FD4-9E4C-7449F3BA6A7E}" type="presParOf" srcId="{50BEE7CF-D3B7-49DC-B6ED-65346D740CC3}" destId="{D6D7AE78-A51E-46D2-919A-56EE12A2F4B1}" srcOrd="6" destOrd="0" presId="urn:microsoft.com/office/officeart/2005/8/layout/radial6"/>
    <dgm:cxn modelId="{68F42BCA-D5E9-4898-8E3D-A0A543049A93}" type="presParOf" srcId="{50BEE7CF-D3B7-49DC-B6ED-65346D740CC3}" destId="{7C1C8E71-7468-4383-8F61-906777F2988B}" srcOrd="7" destOrd="0" presId="urn:microsoft.com/office/officeart/2005/8/layout/radial6"/>
    <dgm:cxn modelId="{C5FC9B16-058B-446A-B307-37B4A92947BC}" type="presParOf" srcId="{50BEE7CF-D3B7-49DC-B6ED-65346D740CC3}" destId="{69E740CA-5545-4BAF-9E5D-47A4E11A51C5}" srcOrd="8" destOrd="0" presId="urn:microsoft.com/office/officeart/2005/8/layout/radial6"/>
    <dgm:cxn modelId="{86C65A0D-3B00-49CA-8072-295431A618E3}" type="presParOf" srcId="{50BEE7CF-D3B7-49DC-B6ED-65346D740CC3}" destId="{C7508028-C2BA-49B1-B65E-61D5D4674A4E}" srcOrd="9" destOrd="0" presId="urn:microsoft.com/office/officeart/2005/8/layout/radial6"/>
    <dgm:cxn modelId="{A9441AB0-BC49-4460-A7CB-EF80F17B155C}" type="presParOf" srcId="{50BEE7CF-D3B7-49DC-B6ED-65346D740CC3}" destId="{0FFEE26F-BFD8-4EF4-B5E9-446F18223319}" srcOrd="10" destOrd="0" presId="urn:microsoft.com/office/officeart/2005/8/layout/radial6"/>
    <dgm:cxn modelId="{D235B2FD-123A-4665-BC1C-DD5849747BA9}" type="presParOf" srcId="{50BEE7CF-D3B7-49DC-B6ED-65346D740CC3}" destId="{0A9E2C07-182D-4204-B38E-475A60F271FB}" srcOrd="11" destOrd="0" presId="urn:microsoft.com/office/officeart/2005/8/layout/radial6"/>
    <dgm:cxn modelId="{A54E85F4-28CC-473E-BB5D-365A19303117}" type="presParOf" srcId="{50BEE7CF-D3B7-49DC-B6ED-65346D740CC3}" destId="{EF32BBDB-76BA-48F7-8FEE-1524C44CA95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547FE2-8CCF-48AE-BE25-F88BF5A4BD90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A4720A02-2740-452A-AC6A-7DEEF46AC53B}">
      <dgm:prSet/>
      <dgm:spPr/>
      <dgm:t>
        <a:bodyPr/>
        <a:lstStyle/>
        <a:p>
          <a:r>
            <a:rPr lang="en-US"/>
            <a:t>Montgomery County has the 3</a:t>
          </a:r>
          <a:r>
            <a:rPr lang="en-US" baseline="30000"/>
            <a:t>rd</a:t>
          </a:r>
          <a:r>
            <a:rPr lang="en-US"/>
            <a:t> highest eviction rate in the state</a:t>
          </a:r>
        </a:p>
      </dgm:t>
    </dgm:pt>
    <dgm:pt modelId="{67C9D988-99C1-475A-BC20-022B6E580213}" type="parTrans" cxnId="{F4BD6F73-7EE9-4D41-A189-7AE4E6F72EEA}">
      <dgm:prSet/>
      <dgm:spPr/>
      <dgm:t>
        <a:bodyPr/>
        <a:lstStyle/>
        <a:p>
          <a:endParaRPr lang="en-US"/>
        </a:p>
      </dgm:t>
    </dgm:pt>
    <dgm:pt modelId="{BE743A9A-D659-4247-8AE6-A8A09532F24F}" type="sibTrans" cxnId="{F4BD6F73-7EE9-4D41-A189-7AE4E6F72EEA}">
      <dgm:prSet/>
      <dgm:spPr/>
      <dgm:t>
        <a:bodyPr/>
        <a:lstStyle/>
        <a:p>
          <a:endParaRPr lang="en-US"/>
        </a:p>
      </dgm:t>
    </dgm:pt>
    <dgm:pt modelId="{4CD6527B-D370-4810-B280-D49803010565}">
      <dgm:prSet/>
      <dgm:spPr/>
      <dgm:t>
        <a:bodyPr/>
        <a:lstStyle/>
        <a:p>
          <a:r>
            <a:rPr lang="en-US"/>
            <a:t>It is one of 20 (out of 67) counties that are responsible for 87% of all evictions statewide</a:t>
          </a:r>
        </a:p>
      </dgm:t>
    </dgm:pt>
    <dgm:pt modelId="{406DB6D9-1FF1-4DBC-B50F-073F868BF60C}" type="parTrans" cxnId="{0D54CBB6-C50E-47E6-9ECC-CF0081C7CF9A}">
      <dgm:prSet/>
      <dgm:spPr/>
      <dgm:t>
        <a:bodyPr/>
        <a:lstStyle/>
        <a:p>
          <a:endParaRPr lang="en-US"/>
        </a:p>
      </dgm:t>
    </dgm:pt>
    <dgm:pt modelId="{7CE44061-E0B6-4E9C-97C0-1B2F5FEAEF38}" type="sibTrans" cxnId="{0D54CBB6-C50E-47E6-9ECC-CF0081C7CF9A}">
      <dgm:prSet/>
      <dgm:spPr/>
      <dgm:t>
        <a:bodyPr/>
        <a:lstStyle/>
        <a:p>
          <a:endParaRPr lang="en-US"/>
        </a:p>
      </dgm:t>
    </dgm:pt>
    <dgm:pt modelId="{6C310B3B-8AC2-45CA-BD03-77F01D8F60F4}">
      <dgm:prSet/>
      <dgm:spPr/>
      <dgm:t>
        <a:bodyPr/>
        <a:lstStyle/>
        <a:p>
          <a:r>
            <a:rPr lang="en-US"/>
            <a:t>In 2024 there were 8,585 eviction filings (do the maths)</a:t>
          </a:r>
        </a:p>
      </dgm:t>
    </dgm:pt>
    <dgm:pt modelId="{6DCCA06C-5258-40B5-BDC2-BA0F34FDDC5F}" type="parTrans" cxnId="{32514C82-A44E-4D5B-96A6-9478300272A4}">
      <dgm:prSet/>
      <dgm:spPr/>
      <dgm:t>
        <a:bodyPr/>
        <a:lstStyle/>
        <a:p>
          <a:endParaRPr lang="en-US"/>
        </a:p>
      </dgm:t>
    </dgm:pt>
    <dgm:pt modelId="{3360FD32-3424-4CA3-9AF0-8F7D6225B18F}" type="sibTrans" cxnId="{32514C82-A44E-4D5B-96A6-9478300272A4}">
      <dgm:prSet/>
      <dgm:spPr/>
      <dgm:t>
        <a:bodyPr/>
        <a:lstStyle/>
        <a:p>
          <a:endParaRPr lang="en-US"/>
        </a:p>
      </dgm:t>
    </dgm:pt>
    <dgm:pt modelId="{3CBBB15F-2705-48C7-84A0-ACD9B255B20D}">
      <dgm:prSet/>
      <dgm:spPr/>
      <dgm:t>
        <a:bodyPr/>
        <a:lstStyle/>
        <a:p>
          <a:r>
            <a:rPr lang="en-US"/>
            <a:t>95% of evictions are due to back rent</a:t>
          </a:r>
        </a:p>
      </dgm:t>
    </dgm:pt>
    <dgm:pt modelId="{B383B837-443D-42BD-84EA-3878A63300DB}" type="parTrans" cxnId="{2ED59F9A-034F-4764-AA32-AF7988594335}">
      <dgm:prSet/>
      <dgm:spPr/>
      <dgm:t>
        <a:bodyPr/>
        <a:lstStyle/>
        <a:p>
          <a:endParaRPr lang="en-US"/>
        </a:p>
      </dgm:t>
    </dgm:pt>
    <dgm:pt modelId="{8CAD9D7D-C335-4D35-8714-2977F00A0821}" type="sibTrans" cxnId="{2ED59F9A-034F-4764-AA32-AF7988594335}">
      <dgm:prSet/>
      <dgm:spPr/>
      <dgm:t>
        <a:bodyPr/>
        <a:lstStyle/>
        <a:p>
          <a:endParaRPr lang="en-US"/>
        </a:p>
      </dgm:t>
    </dgm:pt>
    <dgm:pt modelId="{D1238722-D82A-4FF1-80AB-CE480962A905}" type="pres">
      <dgm:prSet presAssocID="{01547FE2-8CCF-48AE-BE25-F88BF5A4BD90}" presName="root" presStyleCnt="0">
        <dgm:presLayoutVars>
          <dgm:dir/>
          <dgm:resizeHandles val="exact"/>
        </dgm:presLayoutVars>
      </dgm:prSet>
      <dgm:spPr/>
    </dgm:pt>
    <dgm:pt modelId="{5413804C-8EB7-46FB-A870-FC36A7327B7B}" type="pres">
      <dgm:prSet presAssocID="{01547FE2-8CCF-48AE-BE25-F88BF5A4BD90}" presName="container" presStyleCnt="0">
        <dgm:presLayoutVars>
          <dgm:dir/>
          <dgm:resizeHandles val="exact"/>
        </dgm:presLayoutVars>
      </dgm:prSet>
      <dgm:spPr/>
    </dgm:pt>
    <dgm:pt modelId="{CDEA383F-6106-4894-8DCB-6E0F68F6D8F7}" type="pres">
      <dgm:prSet presAssocID="{A4720A02-2740-452A-AC6A-7DEEF46AC53B}" presName="compNode" presStyleCnt="0"/>
      <dgm:spPr/>
    </dgm:pt>
    <dgm:pt modelId="{F7811215-95CD-42AB-8738-0B887DB6B61F}" type="pres">
      <dgm:prSet presAssocID="{A4720A02-2740-452A-AC6A-7DEEF46AC53B}" presName="iconBgRect" presStyleLbl="bgShp" presStyleIdx="0" presStyleCnt="4"/>
      <dgm:spPr/>
    </dgm:pt>
    <dgm:pt modelId="{4A2E18BA-F939-4227-AA23-782FA2D019D2}" type="pres">
      <dgm:prSet presAssocID="{A4720A02-2740-452A-AC6A-7DEEF46AC53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2785F194-BF4F-47D7-88DB-7AAA1694AEAC}" type="pres">
      <dgm:prSet presAssocID="{A4720A02-2740-452A-AC6A-7DEEF46AC53B}" presName="spaceRect" presStyleCnt="0"/>
      <dgm:spPr/>
    </dgm:pt>
    <dgm:pt modelId="{FD047698-B9F5-4560-AE7B-FE872DF8E226}" type="pres">
      <dgm:prSet presAssocID="{A4720A02-2740-452A-AC6A-7DEEF46AC53B}" presName="textRect" presStyleLbl="revTx" presStyleIdx="0" presStyleCnt="4">
        <dgm:presLayoutVars>
          <dgm:chMax val="1"/>
          <dgm:chPref val="1"/>
        </dgm:presLayoutVars>
      </dgm:prSet>
      <dgm:spPr/>
    </dgm:pt>
    <dgm:pt modelId="{FB911335-9453-4963-95B2-A19AF200AAB5}" type="pres">
      <dgm:prSet presAssocID="{BE743A9A-D659-4247-8AE6-A8A09532F24F}" presName="sibTrans" presStyleLbl="sibTrans2D1" presStyleIdx="0" presStyleCnt="0"/>
      <dgm:spPr/>
    </dgm:pt>
    <dgm:pt modelId="{8BC6E476-1627-4BB0-A0A4-0D5E0B13DCB2}" type="pres">
      <dgm:prSet presAssocID="{4CD6527B-D370-4810-B280-D49803010565}" presName="compNode" presStyleCnt="0"/>
      <dgm:spPr/>
    </dgm:pt>
    <dgm:pt modelId="{AFF0C6DD-FC42-46A6-884F-70A73E24791B}" type="pres">
      <dgm:prSet presAssocID="{4CD6527B-D370-4810-B280-D49803010565}" presName="iconBgRect" presStyleLbl="bgShp" presStyleIdx="1" presStyleCnt="4"/>
      <dgm:spPr/>
    </dgm:pt>
    <dgm:pt modelId="{6974E518-3DFA-4545-9209-26EECDF1A70C}" type="pres">
      <dgm:prSet presAssocID="{4CD6527B-D370-4810-B280-D4980301056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7E921617-2A77-49CB-8D83-41A79A8C53C3}" type="pres">
      <dgm:prSet presAssocID="{4CD6527B-D370-4810-B280-D49803010565}" presName="spaceRect" presStyleCnt="0"/>
      <dgm:spPr/>
    </dgm:pt>
    <dgm:pt modelId="{6803F159-F39F-4868-8497-22BAD5982A6D}" type="pres">
      <dgm:prSet presAssocID="{4CD6527B-D370-4810-B280-D49803010565}" presName="textRect" presStyleLbl="revTx" presStyleIdx="1" presStyleCnt="4">
        <dgm:presLayoutVars>
          <dgm:chMax val="1"/>
          <dgm:chPref val="1"/>
        </dgm:presLayoutVars>
      </dgm:prSet>
      <dgm:spPr/>
    </dgm:pt>
    <dgm:pt modelId="{A1117C35-D4D9-4FB3-AE18-D1C5B8BFEB27}" type="pres">
      <dgm:prSet presAssocID="{7CE44061-E0B6-4E9C-97C0-1B2F5FEAEF38}" presName="sibTrans" presStyleLbl="sibTrans2D1" presStyleIdx="0" presStyleCnt="0"/>
      <dgm:spPr/>
    </dgm:pt>
    <dgm:pt modelId="{A32528EB-1662-4FF0-99EC-26DF3A032BB4}" type="pres">
      <dgm:prSet presAssocID="{6C310B3B-8AC2-45CA-BD03-77F01D8F60F4}" presName="compNode" presStyleCnt="0"/>
      <dgm:spPr/>
    </dgm:pt>
    <dgm:pt modelId="{62927F45-E1A5-4786-B5C9-64F1243060AD}" type="pres">
      <dgm:prSet presAssocID="{6C310B3B-8AC2-45CA-BD03-77F01D8F60F4}" presName="iconBgRect" presStyleLbl="bgShp" presStyleIdx="2" presStyleCnt="4"/>
      <dgm:spPr/>
    </dgm:pt>
    <dgm:pt modelId="{07157C57-7C30-465B-BC65-8660ED39C278}" type="pres">
      <dgm:prSet presAssocID="{6C310B3B-8AC2-45CA-BD03-77F01D8F60F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C8663556-9F81-4FD3-8581-B241AC17A4DB}" type="pres">
      <dgm:prSet presAssocID="{6C310B3B-8AC2-45CA-BD03-77F01D8F60F4}" presName="spaceRect" presStyleCnt="0"/>
      <dgm:spPr/>
    </dgm:pt>
    <dgm:pt modelId="{FD3D5E40-2491-42B0-98A1-244A55DB1C15}" type="pres">
      <dgm:prSet presAssocID="{6C310B3B-8AC2-45CA-BD03-77F01D8F60F4}" presName="textRect" presStyleLbl="revTx" presStyleIdx="2" presStyleCnt="4">
        <dgm:presLayoutVars>
          <dgm:chMax val="1"/>
          <dgm:chPref val="1"/>
        </dgm:presLayoutVars>
      </dgm:prSet>
      <dgm:spPr/>
    </dgm:pt>
    <dgm:pt modelId="{1C7BCB29-CEB6-4C84-ABF5-8919A637255B}" type="pres">
      <dgm:prSet presAssocID="{3360FD32-3424-4CA3-9AF0-8F7D6225B18F}" presName="sibTrans" presStyleLbl="sibTrans2D1" presStyleIdx="0" presStyleCnt="0"/>
      <dgm:spPr/>
    </dgm:pt>
    <dgm:pt modelId="{2710D0FF-8390-4D3F-8E4F-FD0725DDAF66}" type="pres">
      <dgm:prSet presAssocID="{3CBBB15F-2705-48C7-84A0-ACD9B255B20D}" presName="compNode" presStyleCnt="0"/>
      <dgm:spPr/>
    </dgm:pt>
    <dgm:pt modelId="{483EDFF4-44AD-4639-A310-2CCA71F00023}" type="pres">
      <dgm:prSet presAssocID="{3CBBB15F-2705-48C7-84A0-ACD9B255B20D}" presName="iconBgRect" presStyleLbl="bgShp" presStyleIdx="3" presStyleCnt="4"/>
      <dgm:spPr/>
    </dgm:pt>
    <dgm:pt modelId="{F4F9D1EF-6A51-4803-899E-65215B6EA7DA}" type="pres">
      <dgm:prSet presAssocID="{3CBBB15F-2705-48C7-84A0-ACD9B255B20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40535C75-9B1D-4B42-A91D-DC051BA54CE7}" type="pres">
      <dgm:prSet presAssocID="{3CBBB15F-2705-48C7-84A0-ACD9B255B20D}" presName="spaceRect" presStyleCnt="0"/>
      <dgm:spPr/>
    </dgm:pt>
    <dgm:pt modelId="{8EA5E6E5-4A74-4D27-8495-0E259EBB01E5}" type="pres">
      <dgm:prSet presAssocID="{3CBBB15F-2705-48C7-84A0-ACD9B255B20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C919904-490C-47DE-AF17-C031E85A417D}" type="presOf" srcId="{BE743A9A-D659-4247-8AE6-A8A09532F24F}" destId="{FB911335-9453-4963-95B2-A19AF200AAB5}" srcOrd="0" destOrd="0" presId="urn:microsoft.com/office/officeart/2018/2/layout/IconCircleList"/>
    <dgm:cxn modelId="{3F77ED1E-3F3A-4A29-9DA5-EE345B8627E3}" type="presOf" srcId="{01547FE2-8CCF-48AE-BE25-F88BF5A4BD90}" destId="{D1238722-D82A-4FF1-80AB-CE480962A905}" srcOrd="0" destOrd="0" presId="urn:microsoft.com/office/officeart/2018/2/layout/IconCircleList"/>
    <dgm:cxn modelId="{872D8227-F975-4496-B673-80910F6A5751}" type="presOf" srcId="{3360FD32-3424-4CA3-9AF0-8F7D6225B18F}" destId="{1C7BCB29-CEB6-4C84-ABF5-8919A637255B}" srcOrd="0" destOrd="0" presId="urn:microsoft.com/office/officeart/2018/2/layout/IconCircleList"/>
    <dgm:cxn modelId="{A0933530-88F8-4044-A985-077B95CB3D3D}" type="presOf" srcId="{7CE44061-E0B6-4E9C-97C0-1B2F5FEAEF38}" destId="{A1117C35-D4D9-4FB3-AE18-D1C5B8BFEB27}" srcOrd="0" destOrd="0" presId="urn:microsoft.com/office/officeart/2018/2/layout/IconCircleList"/>
    <dgm:cxn modelId="{EB5DC83F-97C8-4945-80B8-994561C504F9}" type="presOf" srcId="{6C310B3B-8AC2-45CA-BD03-77F01D8F60F4}" destId="{FD3D5E40-2491-42B0-98A1-244A55DB1C15}" srcOrd="0" destOrd="0" presId="urn:microsoft.com/office/officeart/2018/2/layout/IconCircleList"/>
    <dgm:cxn modelId="{F4BD6F73-7EE9-4D41-A189-7AE4E6F72EEA}" srcId="{01547FE2-8CCF-48AE-BE25-F88BF5A4BD90}" destId="{A4720A02-2740-452A-AC6A-7DEEF46AC53B}" srcOrd="0" destOrd="0" parTransId="{67C9D988-99C1-475A-BC20-022B6E580213}" sibTransId="{BE743A9A-D659-4247-8AE6-A8A09532F24F}"/>
    <dgm:cxn modelId="{43485A74-B019-4849-9D58-A3DAA4598BEC}" type="presOf" srcId="{4CD6527B-D370-4810-B280-D49803010565}" destId="{6803F159-F39F-4868-8497-22BAD5982A6D}" srcOrd="0" destOrd="0" presId="urn:microsoft.com/office/officeart/2018/2/layout/IconCircleList"/>
    <dgm:cxn modelId="{32514C82-A44E-4D5B-96A6-9478300272A4}" srcId="{01547FE2-8CCF-48AE-BE25-F88BF5A4BD90}" destId="{6C310B3B-8AC2-45CA-BD03-77F01D8F60F4}" srcOrd="2" destOrd="0" parTransId="{6DCCA06C-5258-40B5-BDC2-BA0F34FDDC5F}" sibTransId="{3360FD32-3424-4CA3-9AF0-8F7D6225B18F}"/>
    <dgm:cxn modelId="{F77C6394-F34A-4E21-816E-820D8E379928}" type="presOf" srcId="{3CBBB15F-2705-48C7-84A0-ACD9B255B20D}" destId="{8EA5E6E5-4A74-4D27-8495-0E259EBB01E5}" srcOrd="0" destOrd="0" presId="urn:microsoft.com/office/officeart/2018/2/layout/IconCircleList"/>
    <dgm:cxn modelId="{59150099-0C30-4526-91EF-4D3236BBEA41}" type="presOf" srcId="{A4720A02-2740-452A-AC6A-7DEEF46AC53B}" destId="{FD047698-B9F5-4560-AE7B-FE872DF8E226}" srcOrd="0" destOrd="0" presId="urn:microsoft.com/office/officeart/2018/2/layout/IconCircleList"/>
    <dgm:cxn modelId="{2ED59F9A-034F-4764-AA32-AF7988594335}" srcId="{01547FE2-8CCF-48AE-BE25-F88BF5A4BD90}" destId="{3CBBB15F-2705-48C7-84A0-ACD9B255B20D}" srcOrd="3" destOrd="0" parTransId="{B383B837-443D-42BD-84EA-3878A63300DB}" sibTransId="{8CAD9D7D-C335-4D35-8714-2977F00A0821}"/>
    <dgm:cxn modelId="{0D54CBB6-C50E-47E6-9ECC-CF0081C7CF9A}" srcId="{01547FE2-8CCF-48AE-BE25-F88BF5A4BD90}" destId="{4CD6527B-D370-4810-B280-D49803010565}" srcOrd="1" destOrd="0" parTransId="{406DB6D9-1FF1-4DBC-B50F-073F868BF60C}" sibTransId="{7CE44061-E0B6-4E9C-97C0-1B2F5FEAEF38}"/>
    <dgm:cxn modelId="{9D982384-1E1D-4071-851F-6C85AB069A5F}" type="presParOf" srcId="{D1238722-D82A-4FF1-80AB-CE480962A905}" destId="{5413804C-8EB7-46FB-A870-FC36A7327B7B}" srcOrd="0" destOrd="0" presId="urn:microsoft.com/office/officeart/2018/2/layout/IconCircleList"/>
    <dgm:cxn modelId="{6C208007-0B69-49FC-982C-AE8DA014C1F9}" type="presParOf" srcId="{5413804C-8EB7-46FB-A870-FC36A7327B7B}" destId="{CDEA383F-6106-4894-8DCB-6E0F68F6D8F7}" srcOrd="0" destOrd="0" presId="urn:microsoft.com/office/officeart/2018/2/layout/IconCircleList"/>
    <dgm:cxn modelId="{86A3AFE9-7951-4BD2-B6DE-34CA1D91E133}" type="presParOf" srcId="{CDEA383F-6106-4894-8DCB-6E0F68F6D8F7}" destId="{F7811215-95CD-42AB-8738-0B887DB6B61F}" srcOrd="0" destOrd="0" presId="urn:microsoft.com/office/officeart/2018/2/layout/IconCircleList"/>
    <dgm:cxn modelId="{FA5BCD4C-E5C3-4CB6-A3EF-64FB6A4FE710}" type="presParOf" srcId="{CDEA383F-6106-4894-8DCB-6E0F68F6D8F7}" destId="{4A2E18BA-F939-4227-AA23-782FA2D019D2}" srcOrd="1" destOrd="0" presId="urn:microsoft.com/office/officeart/2018/2/layout/IconCircleList"/>
    <dgm:cxn modelId="{59237F1C-9C22-46AF-A290-EB8B5612D8F6}" type="presParOf" srcId="{CDEA383F-6106-4894-8DCB-6E0F68F6D8F7}" destId="{2785F194-BF4F-47D7-88DB-7AAA1694AEAC}" srcOrd="2" destOrd="0" presId="urn:microsoft.com/office/officeart/2018/2/layout/IconCircleList"/>
    <dgm:cxn modelId="{CBDCC4DC-4880-4E58-9898-62451A8FE648}" type="presParOf" srcId="{CDEA383F-6106-4894-8DCB-6E0F68F6D8F7}" destId="{FD047698-B9F5-4560-AE7B-FE872DF8E226}" srcOrd="3" destOrd="0" presId="urn:microsoft.com/office/officeart/2018/2/layout/IconCircleList"/>
    <dgm:cxn modelId="{6E699BF7-48D8-480E-86F6-00C14BC00E35}" type="presParOf" srcId="{5413804C-8EB7-46FB-A870-FC36A7327B7B}" destId="{FB911335-9453-4963-95B2-A19AF200AAB5}" srcOrd="1" destOrd="0" presId="urn:microsoft.com/office/officeart/2018/2/layout/IconCircleList"/>
    <dgm:cxn modelId="{53E1FAED-7515-4373-A5D0-80489D4838D3}" type="presParOf" srcId="{5413804C-8EB7-46FB-A870-FC36A7327B7B}" destId="{8BC6E476-1627-4BB0-A0A4-0D5E0B13DCB2}" srcOrd="2" destOrd="0" presId="urn:microsoft.com/office/officeart/2018/2/layout/IconCircleList"/>
    <dgm:cxn modelId="{15BBEF66-A65C-494D-B87A-1C48174DD229}" type="presParOf" srcId="{8BC6E476-1627-4BB0-A0A4-0D5E0B13DCB2}" destId="{AFF0C6DD-FC42-46A6-884F-70A73E24791B}" srcOrd="0" destOrd="0" presId="urn:microsoft.com/office/officeart/2018/2/layout/IconCircleList"/>
    <dgm:cxn modelId="{8EB41975-572F-463F-B02B-45BE98184F3D}" type="presParOf" srcId="{8BC6E476-1627-4BB0-A0A4-0D5E0B13DCB2}" destId="{6974E518-3DFA-4545-9209-26EECDF1A70C}" srcOrd="1" destOrd="0" presId="urn:microsoft.com/office/officeart/2018/2/layout/IconCircleList"/>
    <dgm:cxn modelId="{CCB35DCC-CA77-4895-A045-8E10C5CD92F7}" type="presParOf" srcId="{8BC6E476-1627-4BB0-A0A4-0D5E0B13DCB2}" destId="{7E921617-2A77-49CB-8D83-41A79A8C53C3}" srcOrd="2" destOrd="0" presId="urn:microsoft.com/office/officeart/2018/2/layout/IconCircleList"/>
    <dgm:cxn modelId="{58C63F46-E909-475F-82E8-CF261365AE30}" type="presParOf" srcId="{8BC6E476-1627-4BB0-A0A4-0D5E0B13DCB2}" destId="{6803F159-F39F-4868-8497-22BAD5982A6D}" srcOrd="3" destOrd="0" presId="urn:microsoft.com/office/officeart/2018/2/layout/IconCircleList"/>
    <dgm:cxn modelId="{6824ADAD-0A8F-4019-A36E-4DB8C5DF20B9}" type="presParOf" srcId="{5413804C-8EB7-46FB-A870-FC36A7327B7B}" destId="{A1117C35-D4D9-4FB3-AE18-D1C5B8BFEB27}" srcOrd="3" destOrd="0" presId="urn:microsoft.com/office/officeart/2018/2/layout/IconCircleList"/>
    <dgm:cxn modelId="{969723F4-4DCC-48FF-9483-6A43D06F5558}" type="presParOf" srcId="{5413804C-8EB7-46FB-A870-FC36A7327B7B}" destId="{A32528EB-1662-4FF0-99EC-26DF3A032BB4}" srcOrd="4" destOrd="0" presId="urn:microsoft.com/office/officeart/2018/2/layout/IconCircleList"/>
    <dgm:cxn modelId="{0207C15F-2A28-4107-8180-F800AD599B02}" type="presParOf" srcId="{A32528EB-1662-4FF0-99EC-26DF3A032BB4}" destId="{62927F45-E1A5-4786-B5C9-64F1243060AD}" srcOrd="0" destOrd="0" presId="urn:microsoft.com/office/officeart/2018/2/layout/IconCircleList"/>
    <dgm:cxn modelId="{2CAEEE1C-8C26-4C16-95CF-446ED3C95BBF}" type="presParOf" srcId="{A32528EB-1662-4FF0-99EC-26DF3A032BB4}" destId="{07157C57-7C30-465B-BC65-8660ED39C278}" srcOrd="1" destOrd="0" presId="urn:microsoft.com/office/officeart/2018/2/layout/IconCircleList"/>
    <dgm:cxn modelId="{3D26773C-D0CD-414B-8874-D935BAFD2AB8}" type="presParOf" srcId="{A32528EB-1662-4FF0-99EC-26DF3A032BB4}" destId="{C8663556-9F81-4FD3-8581-B241AC17A4DB}" srcOrd="2" destOrd="0" presId="urn:microsoft.com/office/officeart/2018/2/layout/IconCircleList"/>
    <dgm:cxn modelId="{005A8BA5-D44C-4E7D-A2A7-D7C093DEE0D4}" type="presParOf" srcId="{A32528EB-1662-4FF0-99EC-26DF3A032BB4}" destId="{FD3D5E40-2491-42B0-98A1-244A55DB1C15}" srcOrd="3" destOrd="0" presId="urn:microsoft.com/office/officeart/2018/2/layout/IconCircleList"/>
    <dgm:cxn modelId="{FED14DD3-6D69-4359-AC10-F1CE26E7C6AD}" type="presParOf" srcId="{5413804C-8EB7-46FB-A870-FC36A7327B7B}" destId="{1C7BCB29-CEB6-4C84-ABF5-8919A637255B}" srcOrd="5" destOrd="0" presId="urn:microsoft.com/office/officeart/2018/2/layout/IconCircleList"/>
    <dgm:cxn modelId="{D19D3C99-2FCA-4E19-91DA-A6E2EDF7447B}" type="presParOf" srcId="{5413804C-8EB7-46FB-A870-FC36A7327B7B}" destId="{2710D0FF-8390-4D3F-8E4F-FD0725DDAF66}" srcOrd="6" destOrd="0" presId="urn:microsoft.com/office/officeart/2018/2/layout/IconCircleList"/>
    <dgm:cxn modelId="{0AE1D63E-E479-4AA2-BC22-D9AD5054EC2E}" type="presParOf" srcId="{2710D0FF-8390-4D3F-8E4F-FD0725DDAF66}" destId="{483EDFF4-44AD-4639-A310-2CCA71F00023}" srcOrd="0" destOrd="0" presId="urn:microsoft.com/office/officeart/2018/2/layout/IconCircleList"/>
    <dgm:cxn modelId="{E4AA999D-3B98-4A66-8943-C1314479E82A}" type="presParOf" srcId="{2710D0FF-8390-4D3F-8E4F-FD0725DDAF66}" destId="{F4F9D1EF-6A51-4803-899E-65215B6EA7DA}" srcOrd="1" destOrd="0" presId="urn:microsoft.com/office/officeart/2018/2/layout/IconCircleList"/>
    <dgm:cxn modelId="{602F9C19-3B87-4851-BE98-35735E6E41A4}" type="presParOf" srcId="{2710D0FF-8390-4D3F-8E4F-FD0725DDAF66}" destId="{40535C75-9B1D-4B42-A91D-DC051BA54CE7}" srcOrd="2" destOrd="0" presId="urn:microsoft.com/office/officeart/2018/2/layout/IconCircleList"/>
    <dgm:cxn modelId="{B8792E4A-159A-4804-BE2D-7BE157DFCEB1}" type="presParOf" srcId="{2710D0FF-8390-4D3F-8E4F-FD0725DDAF66}" destId="{8EA5E6E5-4A74-4D27-8495-0E259EBB01E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739BD8-C4DF-4C86-B3B0-2E26DA66D89A}" type="doc">
      <dgm:prSet loTypeId="urn:microsoft.com/office/officeart/2005/8/layout/radial6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1FE08F4-C59A-4151-ABB4-A8DE878E8DD7}">
      <dgm:prSet phldrT="[Text]"/>
      <dgm:spPr/>
      <dgm:t>
        <a:bodyPr/>
        <a:lstStyle/>
        <a:p>
          <a:r>
            <a:rPr lang="en-US"/>
            <a:t>action</a:t>
          </a:r>
        </a:p>
      </dgm:t>
    </dgm:pt>
    <dgm:pt modelId="{09380C1B-477E-4D8B-88C3-D2F66105A2B1}" type="parTrans" cxnId="{31E355AD-7894-4FE0-AF01-145EE29B3A87}">
      <dgm:prSet/>
      <dgm:spPr/>
      <dgm:t>
        <a:bodyPr/>
        <a:lstStyle/>
        <a:p>
          <a:endParaRPr lang="en-US"/>
        </a:p>
      </dgm:t>
    </dgm:pt>
    <dgm:pt modelId="{F7C06993-6705-4312-9D8A-9F6B9B613717}" type="sibTrans" cxnId="{31E355AD-7894-4FE0-AF01-145EE29B3A87}">
      <dgm:prSet/>
      <dgm:spPr/>
      <dgm:t>
        <a:bodyPr/>
        <a:lstStyle/>
        <a:p>
          <a:endParaRPr lang="en-US"/>
        </a:p>
      </dgm:t>
    </dgm:pt>
    <dgm:pt modelId="{4C58225D-A3C0-42CA-A09C-AAD81E32F04B}">
      <dgm:prSet phldrT="[Text]"/>
      <dgm:spPr/>
      <dgm:t>
        <a:bodyPr/>
        <a:lstStyle/>
        <a:p>
          <a:r>
            <a:rPr lang="en-US"/>
            <a:t>homeless</a:t>
          </a:r>
        </a:p>
      </dgm:t>
    </dgm:pt>
    <dgm:pt modelId="{0C2EDDD9-8138-4F48-BB4A-23A077281B13}" type="parTrans" cxnId="{1BBF722B-3523-4BB9-A962-F178D986A36D}">
      <dgm:prSet/>
      <dgm:spPr/>
      <dgm:t>
        <a:bodyPr/>
        <a:lstStyle/>
        <a:p>
          <a:endParaRPr lang="en-US"/>
        </a:p>
      </dgm:t>
    </dgm:pt>
    <dgm:pt modelId="{5E1B3A6E-7E8A-4F29-9848-A4A6A712B42C}" type="sibTrans" cxnId="{1BBF722B-3523-4BB9-A962-F178D986A36D}">
      <dgm:prSet/>
      <dgm:spPr/>
      <dgm:t>
        <a:bodyPr/>
        <a:lstStyle/>
        <a:p>
          <a:endParaRPr lang="en-US"/>
        </a:p>
      </dgm:t>
    </dgm:pt>
    <dgm:pt modelId="{C15A3E73-10AC-4EEF-9998-D1FEBB6D47AB}">
      <dgm:prSet phldrT="[Text]"/>
      <dgm:spPr/>
      <dgm:t>
        <a:bodyPr/>
        <a:lstStyle/>
        <a:p>
          <a:r>
            <a:rPr lang="en-US"/>
            <a:t>shelter</a:t>
          </a:r>
        </a:p>
      </dgm:t>
    </dgm:pt>
    <dgm:pt modelId="{E2F8FF81-D3F4-4D20-857A-DA2AFA19B5D4}" type="parTrans" cxnId="{F50BFA51-182B-45AF-811B-CD47DA097162}">
      <dgm:prSet/>
      <dgm:spPr/>
      <dgm:t>
        <a:bodyPr/>
        <a:lstStyle/>
        <a:p>
          <a:endParaRPr lang="en-US"/>
        </a:p>
      </dgm:t>
    </dgm:pt>
    <dgm:pt modelId="{60B1E03C-E22C-4CE5-A683-C35FBC86BE7D}" type="sibTrans" cxnId="{F50BFA51-182B-45AF-811B-CD47DA097162}">
      <dgm:prSet/>
      <dgm:spPr/>
      <dgm:t>
        <a:bodyPr/>
        <a:lstStyle/>
        <a:p>
          <a:endParaRPr lang="en-US"/>
        </a:p>
      </dgm:t>
    </dgm:pt>
    <dgm:pt modelId="{09531BB4-B25C-4381-BCE7-73236FD01261}">
      <dgm:prSet phldrT="[Text]"/>
      <dgm:spPr/>
      <dgm:t>
        <a:bodyPr/>
        <a:lstStyle/>
        <a:p>
          <a:r>
            <a:rPr lang="en-US"/>
            <a:t>housing</a:t>
          </a:r>
        </a:p>
      </dgm:t>
    </dgm:pt>
    <dgm:pt modelId="{5A058BF4-C1BF-40A0-8617-C1AADA9019D6}" type="parTrans" cxnId="{B1CAC5FF-903F-4086-8E95-8CE77D2832C3}">
      <dgm:prSet/>
      <dgm:spPr/>
      <dgm:t>
        <a:bodyPr/>
        <a:lstStyle/>
        <a:p>
          <a:endParaRPr lang="en-US"/>
        </a:p>
      </dgm:t>
    </dgm:pt>
    <dgm:pt modelId="{0A341D10-FE48-4F05-A184-83E265D03A78}" type="sibTrans" cxnId="{B1CAC5FF-903F-4086-8E95-8CE77D2832C3}">
      <dgm:prSet/>
      <dgm:spPr/>
      <dgm:t>
        <a:bodyPr/>
        <a:lstStyle/>
        <a:p>
          <a:endParaRPr lang="en-US"/>
        </a:p>
      </dgm:t>
    </dgm:pt>
    <dgm:pt modelId="{6869C9DF-F933-4BCD-B183-261F860FE732}">
      <dgm:prSet phldrT="[Text]"/>
      <dgm:spPr/>
      <dgm:t>
        <a:bodyPr/>
        <a:lstStyle/>
        <a:p>
          <a:r>
            <a:rPr lang="en-US"/>
            <a:t>stability</a:t>
          </a:r>
        </a:p>
      </dgm:t>
    </dgm:pt>
    <dgm:pt modelId="{046C6842-FF15-4727-AC06-51EA96DDE512}" type="parTrans" cxnId="{D7E5EC77-45DD-4301-AE1E-39ADDEE6AE62}">
      <dgm:prSet/>
      <dgm:spPr/>
      <dgm:t>
        <a:bodyPr/>
        <a:lstStyle/>
        <a:p>
          <a:endParaRPr lang="en-US"/>
        </a:p>
      </dgm:t>
    </dgm:pt>
    <dgm:pt modelId="{AA3C74FC-BDEE-4114-873A-AD8AFCEA4ED4}" type="sibTrans" cxnId="{D7E5EC77-45DD-4301-AE1E-39ADDEE6AE62}">
      <dgm:prSet/>
      <dgm:spPr/>
      <dgm:t>
        <a:bodyPr/>
        <a:lstStyle/>
        <a:p>
          <a:endParaRPr lang="en-US"/>
        </a:p>
      </dgm:t>
    </dgm:pt>
    <dgm:pt modelId="{50BEE7CF-D3B7-49DC-B6ED-65346D740CC3}" type="pres">
      <dgm:prSet presAssocID="{EE739BD8-C4DF-4C86-B3B0-2E26DA66D89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52D5BE8-1AF2-4897-8780-C443F2514F86}" type="pres">
      <dgm:prSet presAssocID="{71FE08F4-C59A-4151-ABB4-A8DE878E8DD7}" presName="centerShape" presStyleLbl="node0" presStyleIdx="0" presStyleCnt="1"/>
      <dgm:spPr/>
    </dgm:pt>
    <dgm:pt modelId="{DB57A8F6-34AD-42C4-ADFE-83A2E6AA486A}" type="pres">
      <dgm:prSet presAssocID="{4C58225D-A3C0-42CA-A09C-AAD81E32F04B}" presName="node" presStyleLbl="node1" presStyleIdx="0" presStyleCnt="4">
        <dgm:presLayoutVars>
          <dgm:bulletEnabled val="1"/>
        </dgm:presLayoutVars>
      </dgm:prSet>
      <dgm:spPr/>
    </dgm:pt>
    <dgm:pt modelId="{78C4E98A-9B17-46B7-ADFE-92A4FA8DD0A9}" type="pres">
      <dgm:prSet presAssocID="{4C58225D-A3C0-42CA-A09C-AAD81E32F04B}" presName="dummy" presStyleCnt="0"/>
      <dgm:spPr/>
    </dgm:pt>
    <dgm:pt modelId="{95587314-B7B7-4CD2-B1BD-9E5F0AC8CA75}" type="pres">
      <dgm:prSet presAssocID="{5E1B3A6E-7E8A-4F29-9848-A4A6A712B42C}" presName="sibTrans" presStyleLbl="sibTrans2D1" presStyleIdx="0" presStyleCnt="4"/>
      <dgm:spPr/>
    </dgm:pt>
    <dgm:pt modelId="{C5BB1B69-96E9-43AF-998A-86C01C8335AE}" type="pres">
      <dgm:prSet presAssocID="{C15A3E73-10AC-4EEF-9998-D1FEBB6D47AB}" presName="node" presStyleLbl="node1" presStyleIdx="1" presStyleCnt="4">
        <dgm:presLayoutVars>
          <dgm:bulletEnabled val="1"/>
        </dgm:presLayoutVars>
      </dgm:prSet>
      <dgm:spPr/>
    </dgm:pt>
    <dgm:pt modelId="{D35908D7-2E16-48D0-89A3-4FCEB0C73ABA}" type="pres">
      <dgm:prSet presAssocID="{C15A3E73-10AC-4EEF-9998-D1FEBB6D47AB}" presName="dummy" presStyleCnt="0"/>
      <dgm:spPr/>
    </dgm:pt>
    <dgm:pt modelId="{D6D7AE78-A51E-46D2-919A-56EE12A2F4B1}" type="pres">
      <dgm:prSet presAssocID="{60B1E03C-E22C-4CE5-A683-C35FBC86BE7D}" presName="sibTrans" presStyleLbl="sibTrans2D1" presStyleIdx="1" presStyleCnt="4"/>
      <dgm:spPr/>
    </dgm:pt>
    <dgm:pt modelId="{7C1C8E71-7468-4383-8F61-906777F2988B}" type="pres">
      <dgm:prSet presAssocID="{09531BB4-B25C-4381-BCE7-73236FD01261}" presName="node" presStyleLbl="node1" presStyleIdx="2" presStyleCnt="4">
        <dgm:presLayoutVars>
          <dgm:bulletEnabled val="1"/>
        </dgm:presLayoutVars>
      </dgm:prSet>
      <dgm:spPr/>
    </dgm:pt>
    <dgm:pt modelId="{69E740CA-5545-4BAF-9E5D-47A4E11A51C5}" type="pres">
      <dgm:prSet presAssocID="{09531BB4-B25C-4381-BCE7-73236FD01261}" presName="dummy" presStyleCnt="0"/>
      <dgm:spPr/>
    </dgm:pt>
    <dgm:pt modelId="{C7508028-C2BA-49B1-B65E-61D5D4674A4E}" type="pres">
      <dgm:prSet presAssocID="{0A341D10-FE48-4F05-A184-83E265D03A78}" presName="sibTrans" presStyleLbl="sibTrans2D1" presStyleIdx="2" presStyleCnt="4"/>
      <dgm:spPr/>
    </dgm:pt>
    <dgm:pt modelId="{0FFEE26F-BFD8-4EF4-B5E9-446F18223319}" type="pres">
      <dgm:prSet presAssocID="{6869C9DF-F933-4BCD-B183-261F860FE732}" presName="node" presStyleLbl="node1" presStyleIdx="3" presStyleCnt="4">
        <dgm:presLayoutVars>
          <dgm:bulletEnabled val="1"/>
        </dgm:presLayoutVars>
      </dgm:prSet>
      <dgm:spPr/>
    </dgm:pt>
    <dgm:pt modelId="{0A9E2C07-182D-4204-B38E-475A60F271FB}" type="pres">
      <dgm:prSet presAssocID="{6869C9DF-F933-4BCD-B183-261F860FE732}" presName="dummy" presStyleCnt="0"/>
      <dgm:spPr/>
    </dgm:pt>
    <dgm:pt modelId="{EF32BBDB-76BA-48F7-8FEE-1524C44CA95E}" type="pres">
      <dgm:prSet presAssocID="{AA3C74FC-BDEE-4114-873A-AD8AFCEA4ED4}" presName="sibTrans" presStyleLbl="sibTrans2D1" presStyleIdx="3" presStyleCnt="4"/>
      <dgm:spPr/>
    </dgm:pt>
  </dgm:ptLst>
  <dgm:cxnLst>
    <dgm:cxn modelId="{A6147E03-D434-4D53-8432-58AFDC35539C}" type="presOf" srcId="{60B1E03C-E22C-4CE5-A683-C35FBC86BE7D}" destId="{D6D7AE78-A51E-46D2-919A-56EE12A2F4B1}" srcOrd="0" destOrd="0" presId="urn:microsoft.com/office/officeart/2005/8/layout/radial6"/>
    <dgm:cxn modelId="{8E2F1506-85AC-42E4-9E77-536F1A9BC899}" type="presOf" srcId="{AA3C74FC-BDEE-4114-873A-AD8AFCEA4ED4}" destId="{EF32BBDB-76BA-48F7-8FEE-1524C44CA95E}" srcOrd="0" destOrd="0" presId="urn:microsoft.com/office/officeart/2005/8/layout/radial6"/>
    <dgm:cxn modelId="{1BBF722B-3523-4BB9-A962-F178D986A36D}" srcId="{71FE08F4-C59A-4151-ABB4-A8DE878E8DD7}" destId="{4C58225D-A3C0-42CA-A09C-AAD81E32F04B}" srcOrd="0" destOrd="0" parTransId="{0C2EDDD9-8138-4F48-BB4A-23A077281B13}" sibTransId="{5E1B3A6E-7E8A-4F29-9848-A4A6A712B42C}"/>
    <dgm:cxn modelId="{6AEF4D5F-FAC3-4FB8-BE16-266E1BB52E4C}" type="presOf" srcId="{0A341D10-FE48-4F05-A184-83E265D03A78}" destId="{C7508028-C2BA-49B1-B65E-61D5D4674A4E}" srcOrd="0" destOrd="0" presId="urn:microsoft.com/office/officeart/2005/8/layout/radial6"/>
    <dgm:cxn modelId="{232D1642-1DBB-4127-9F54-95AF01EB18FB}" type="presOf" srcId="{09531BB4-B25C-4381-BCE7-73236FD01261}" destId="{7C1C8E71-7468-4383-8F61-906777F2988B}" srcOrd="0" destOrd="0" presId="urn:microsoft.com/office/officeart/2005/8/layout/radial6"/>
    <dgm:cxn modelId="{F50BFA51-182B-45AF-811B-CD47DA097162}" srcId="{71FE08F4-C59A-4151-ABB4-A8DE878E8DD7}" destId="{C15A3E73-10AC-4EEF-9998-D1FEBB6D47AB}" srcOrd="1" destOrd="0" parTransId="{E2F8FF81-D3F4-4D20-857A-DA2AFA19B5D4}" sibTransId="{60B1E03C-E22C-4CE5-A683-C35FBC86BE7D}"/>
    <dgm:cxn modelId="{01F17454-D909-4C2C-9CD3-BC4251505702}" type="presOf" srcId="{4C58225D-A3C0-42CA-A09C-AAD81E32F04B}" destId="{DB57A8F6-34AD-42C4-ADFE-83A2E6AA486A}" srcOrd="0" destOrd="0" presId="urn:microsoft.com/office/officeart/2005/8/layout/radial6"/>
    <dgm:cxn modelId="{D7E5EC77-45DD-4301-AE1E-39ADDEE6AE62}" srcId="{71FE08F4-C59A-4151-ABB4-A8DE878E8DD7}" destId="{6869C9DF-F933-4BCD-B183-261F860FE732}" srcOrd="3" destOrd="0" parTransId="{046C6842-FF15-4727-AC06-51EA96DDE512}" sibTransId="{AA3C74FC-BDEE-4114-873A-AD8AFCEA4ED4}"/>
    <dgm:cxn modelId="{8E48479A-635E-42A7-A73C-2A15786A2B9F}" type="presOf" srcId="{5E1B3A6E-7E8A-4F29-9848-A4A6A712B42C}" destId="{95587314-B7B7-4CD2-B1BD-9E5F0AC8CA75}" srcOrd="0" destOrd="0" presId="urn:microsoft.com/office/officeart/2005/8/layout/radial6"/>
    <dgm:cxn modelId="{31E355AD-7894-4FE0-AF01-145EE29B3A87}" srcId="{EE739BD8-C4DF-4C86-B3B0-2E26DA66D89A}" destId="{71FE08F4-C59A-4151-ABB4-A8DE878E8DD7}" srcOrd="0" destOrd="0" parTransId="{09380C1B-477E-4D8B-88C3-D2F66105A2B1}" sibTransId="{F7C06993-6705-4312-9D8A-9F6B9B613717}"/>
    <dgm:cxn modelId="{253CE5AE-F6FF-4B4E-A596-AAB47BCA48FA}" type="presOf" srcId="{71FE08F4-C59A-4151-ABB4-A8DE878E8DD7}" destId="{E52D5BE8-1AF2-4897-8780-C443F2514F86}" srcOrd="0" destOrd="0" presId="urn:microsoft.com/office/officeart/2005/8/layout/radial6"/>
    <dgm:cxn modelId="{B515D1BA-D7A1-40C1-941E-FB1465B88FE6}" type="presOf" srcId="{EE739BD8-C4DF-4C86-B3B0-2E26DA66D89A}" destId="{50BEE7CF-D3B7-49DC-B6ED-65346D740CC3}" srcOrd="0" destOrd="0" presId="urn:microsoft.com/office/officeart/2005/8/layout/radial6"/>
    <dgm:cxn modelId="{65AEBECA-D786-4D4E-9AA2-333B8D0A7052}" type="presOf" srcId="{C15A3E73-10AC-4EEF-9998-D1FEBB6D47AB}" destId="{C5BB1B69-96E9-43AF-998A-86C01C8335AE}" srcOrd="0" destOrd="0" presId="urn:microsoft.com/office/officeart/2005/8/layout/radial6"/>
    <dgm:cxn modelId="{C4E9EDD9-C953-4C77-8DD2-07F0F4A0CD01}" type="presOf" srcId="{6869C9DF-F933-4BCD-B183-261F860FE732}" destId="{0FFEE26F-BFD8-4EF4-B5E9-446F18223319}" srcOrd="0" destOrd="0" presId="urn:microsoft.com/office/officeart/2005/8/layout/radial6"/>
    <dgm:cxn modelId="{B1CAC5FF-903F-4086-8E95-8CE77D2832C3}" srcId="{71FE08F4-C59A-4151-ABB4-A8DE878E8DD7}" destId="{09531BB4-B25C-4381-BCE7-73236FD01261}" srcOrd="2" destOrd="0" parTransId="{5A058BF4-C1BF-40A0-8617-C1AADA9019D6}" sibTransId="{0A341D10-FE48-4F05-A184-83E265D03A78}"/>
    <dgm:cxn modelId="{5941B6AE-62B5-431A-B718-D509F774DE42}" type="presParOf" srcId="{50BEE7CF-D3B7-49DC-B6ED-65346D740CC3}" destId="{E52D5BE8-1AF2-4897-8780-C443F2514F86}" srcOrd="0" destOrd="0" presId="urn:microsoft.com/office/officeart/2005/8/layout/radial6"/>
    <dgm:cxn modelId="{6478D5BB-5896-46A2-BFCF-18CD17DEE4F0}" type="presParOf" srcId="{50BEE7CF-D3B7-49DC-B6ED-65346D740CC3}" destId="{DB57A8F6-34AD-42C4-ADFE-83A2E6AA486A}" srcOrd="1" destOrd="0" presId="urn:microsoft.com/office/officeart/2005/8/layout/radial6"/>
    <dgm:cxn modelId="{B44F6E61-DC74-4256-B58D-551BBA35C533}" type="presParOf" srcId="{50BEE7CF-D3B7-49DC-B6ED-65346D740CC3}" destId="{78C4E98A-9B17-46B7-ADFE-92A4FA8DD0A9}" srcOrd="2" destOrd="0" presId="urn:microsoft.com/office/officeart/2005/8/layout/radial6"/>
    <dgm:cxn modelId="{AFCDCA48-3EEC-4A88-BF0D-FFDF72B3CF59}" type="presParOf" srcId="{50BEE7CF-D3B7-49DC-B6ED-65346D740CC3}" destId="{95587314-B7B7-4CD2-B1BD-9E5F0AC8CA75}" srcOrd="3" destOrd="0" presId="urn:microsoft.com/office/officeart/2005/8/layout/radial6"/>
    <dgm:cxn modelId="{AC40BFAD-84C3-41F5-8F5D-EECDACC395F3}" type="presParOf" srcId="{50BEE7CF-D3B7-49DC-B6ED-65346D740CC3}" destId="{C5BB1B69-96E9-43AF-998A-86C01C8335AE}" srcOrd="4" destOrd="0" presId="urn:microsoft.com/office/officeart/2005/8/layout/radial6"/>
    <dgm:cxn modelId="{99F4E9B3-1BCD-4982-B0EA-FDA8CE3A9D17}" type="presParOf" srcId="{50BEE7CF-D3B7-49DC-B6ED-65346D740CC3}" destId="{D35908D7-2E16-48D0-89A3-4FCEB0C73ABA}" srcOrd="5" destOrd="0" presId="urn:microsoft.com/office/officeart/2005/8/layout/radial6"/>
    <dgm:cxn modelId="{64391F70-80F3-4FD4-9E4C-7449F3BA6A7E}" type="presParOf" srcId="{50BEE7CF-D3B7-49DC-B6ED-65346D740CC3}" destId="{D6D7AE78-A51E-46D2-919A-56EE12A2F4B1}" srcOrd="6" destOrd="0" presId="urn:microsoft.com/office/officeart/2005/8/layout/radial6"/>
    <dgm:cxn modelId="{68F42BCA-D5E9-4898-8E3D-A0A543049A93}" type="presParOf" srcId="{50BEE7CF-D3B7-49DC-B6ED-65346D740CC3}" destId="{7C1C8E71-7468-4383-8F61-906777F2988B}" srcOrd="7" destOrd="0" presId="urn:microsoft.com/office/officeart/2005/8/layout/radial6"/>
    <dgm:cxn modelId="{C5FC9B16-058B-446A-B307-37B4A92947BC}" type="presParOf" srcId="{50BEE7CF-D3B7-49DC-B6ED-65346D740CC3}" destId="{69E740CA-5545-4BAF-9E5D-47A4E11A51C5}" srcOrd="8" destOrd="0" presId="urn:microsoft.com/office/officeart/2005/8/layout/radial6"/>
    <dgm:cxn modelId="{86C65A0D-3B00-49CA-8072-295431A618E3}" type="presParOf" srcId="{50BEE7CF-D3B7-49DC-B6ED-65346D740CC3}" destId="{C7508028-C2BA-49B1-B65E-61D5D4674A4E}" srcOrd="9" destOrd="0" presId="urn:microsoft.com/office/officeart/2005/8/layout/radial6"/>
    <dgm:cxn modelId="{A9441AB0-BC49-4460-A7CB-EF80F17B155C}" type="presParOf" srcId="{50BEE7CF-D3B7-49DC-B6ED-65346D740CC3}" destId="{0FFEE26F-BFD8-4EF4-B5E9-446F18223319}" srcOrd="10" destOrd="0" presId="urn:microsoft.com/office/officeart/2005/8/layout/radial6"/>
    <dgm:cxn modelId="{D235B2FD-123A-4665-BC1C-DD5849747BA9}" type="presParOf" srcId="{50BEE7CF-D3B7-49DC-B6ED-65346D740CC3}" destId="{0A9E2C07-182D-4204-B38E-475A60F271FB}" srcOrd="11" destOrd="0" presId="urn:microsoft.com/office/officeart/2005/8/layout/radial6"/>
    <dgm:cxn modelId="{A54E85F4-28CC-473E-BB5D-365A19303117}" type="presParOf" srcId="{50BEE7CF-D3B7-49DC-B6ED-65346D740CC3}" destId="{EF32BBDB-76BA-48F7-8FEE-1524C44CA95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3D82B5-11FF-47F9-95D0-CAB10B242F0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EB06FF4-3422-4396-ABB8-5A3ED99D397E}">
      <dgm:prSet/>
      <dgm:spPr/>
      <dgm:t>
        <a:bodyPr/>
        <a:lstStyle/>
        <a:p>
          <a:r>
            <a:rPr lang="en-US"/>
            <a:t>Cost to the taxpayer per person/per year have a person live outside = $35,578</a:t>
          </a:r>
        </a:p>
      </dgm:t>
    </dgm:pt>
    <dgm:pt modelId="{601EF608-B48E-4DC8-8047-FCFCAF92CF14}" type="parTrans" cxnId="{92E8645F-126B-4EEF-97FF-37D2D530B5DE}">
      <dgm:prSet/>
      <dgm:spPr/>
      <dgm:t>
        <a:bodyPr/>
        <a:lstStyle/>
        <a:p>
          <a:endParaRPr lang="en-US"/>
        </a:p>
      </dgm:t>
    </dgm:pt>
    <dgm:pt modelId="{96F00F47-3927-4022-97D5-478AF7538778}" type="sibTrans" cxnId="{92E8645F-126B-4EEF-97FF-37D2D530B5DE}">
      <dgm:prSet/>
      <dgm:spPr/>
      <dgm:t>
        <a:bodyPr/>
        <a:lstStyle/>
        <a:p>
          <a:endParaRPr lang="en-US"/>
        </a:p>
      </dgm:t>
    </dgm:pt>
    <dgm:pt modelId="{011602B3-4D98-4CE9-B4F1-227C40B96B1D}">
      <dgm:prSet/>
      <dgm:spPr/>
      <dgm:t>
        <a:bodyPr/>
        <a:lstStyle/>
        <a:p>
          <a:r>
            <a:rPr lang="en-US"/>
            <a:t>Every $1 spent on rent banking realizes a $5 savings</a:t>
          </a:r>
        </a:p>
      </dgm:t>
    </dgm:pt>
    <dgm:pt modelId="{9082F2A1-5BD9-4B7D-9212-2D32F5B62240}" type="parTrans" cxnId="{801D580A-21EB-4809-95D3-537E7A6E09E9}">
      <dgm:prSet/>
      <dgm:spPr/>
      <dgm:t>
        <a:bodyPr/>
        <a:lstStyle/>
        <a:p>
          <a:endParaRPr lang="en-US"/>
        </a:p>
      </dgm:t>
    </dgm:pt>
    <dgm:pt modelId="{AD2D7F55-42FD-4401-9138-1CE196B675D7}" type="sibTrans" cxnId="{801D580A-21EB-4809-95D3-537E7A6E09E9}">
      <dgm:prSet/>
      <dgm:spPr/>
      <dgm:t>
        <a:bodyPr/>
        <a:lstStyle/>
        <a:p>
          <a:endParaRPr lang="en-US"/>
        </a:p>
      </dgm:t>
    </dgm:pt>
    <dgm:pt modelId="{063149DD-650A-4944-880A-2D53DA04D810}">
      <dgm:prSet/>
      <dgm:spPr/>
      <dgm:t>
        <a:bodyPr/>
        <a:lstStyle/>
        <a:p>
          <a:r>
            <a:rPr lang="en-US"/>
            <a:t>Supported housing for people with substance use/mental health issues creates a median cost savings of $29,000 per person/per year</a:t>
          </a:r>
        </a:p>
      </dgm:t>
    </dgm:pt>
    <dgm:pt modelId="{8C591053-C9C4-4C93-9901-6CEA13500993}" type="parTrans" cxnId="{D837FD0C-002B-473D-B2D6-87BD6BCD4477}">
      <dgm:prSet/>
      <dgm:spPr/>
      <dgm:t>
        <a:bodyPr/>
        <a:lstStyle/>
        <a:p>
          <a:endParaRPr lang="en-US"/>
        </a:p>
      </dgm:t>
    </dgm:pt>
    <dgm:pt modelId="{1EB29F9D-1E78-4EDA-B726-1885A60BC15D}" type="sibTrans" cxnId="{D837FD0C-002B-473D-B2D6-87BD6BCD4477}">
      <dgm:prSet/>
      <dgm:spPr/>
      <dgm:t>
        <a:bodyPr/>
        <a:lstStyle/>
        <a:p>
          <a:endParaRPr lang="en-US"/>
        </a:p>
      </dgm:t>
    </dgm:pt>
    <dgm:pt modelId="{89B372E6-8CAA-4820-93F8-1EEE8014D6F7}">
      <dgm:prSet/>
      <dgm:spPr/>
      <dgm:t>
        <a:bodyPr/>
        <a:lstStyle/>
        <a:p>
          <a:r>
            <a:rPr lang="en-US"/>
            <a:t>Additional cost savings in healthcare costs of 59% </a:t>
          </a:r>
        </a:p>
      </dgm:t>
    </dgm:pt>
    <dgm:pt modelId="{64DBA75A-2B78-4F4B-BB22-DD1AD9DDD698}" type="parTrans" cxnId="{8B72372F-B65C-43F6-9263-35BE58CCC9B5}">
      <dgm:prSet/>
      <dgm:spPr/>
      <dgm:t>
        <a:bodyPr/>
        <a:lstStyle/>
        <a:p>
          <a:endParaRPr lang="en-US"/>
        </a:p>
      </dgm:t>
    </dgm:pt>
    <dgm:pt modelId="{11EE549A-5682-4EC7-838D-04E577E647BB}" type="sibTrans" cxnId="{8B72372F-B65C-43F6-9263-35BE58CCC9B5}">
      <dgm:prSet/>
      <dgm:spPr/>
      <dgm:t>
        <a:bodyPr/>
        <a:lstStyle/>
        <a:p>
          <a:endParaRPr lang="en-US"/>
        </a:p>
      </dgm:t>
    </dgm:pt>
    <dgm:pt modelId="{D2721A49-1403-42BE-B017-37B7E49A1047}" type="pres">
      <dgm:prSet presAssocID="{C53D82B5-11FF-47F9-95D0-CAB10B242F05}" presName="linear" presStyleCnt="0">
        <dgm:presLayoutVars>
          <dgm:animLvl val="lvl"/>
          <dgm:resizeHandles val="exact"/>
        </dgm:presLayoutVars>
      </dgm:prSet>
      <dgm:spPr/>
    </dgm:pt>
    <dgm:pt modelId="{B5F4F273-A21B-4787-B4B7-C830A169F136}" type="pres">
      <dgm:prSet presAssocID="{BEB06FF4-3422-4396-ABB8-5A3ED99D397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84F1651-1343-4F9A-97E2-4BBC3AD3B6DE}" type="pres">
      <dgm:prSet presAssocID="{96F00F47-3927-4022-97D5-478AF7538778}" presName="spacer" presStyleCnt="0"/>
      <dgm:spPr/>
    </dgm:pt>
    <dgm:pt modelId="{1C1593FB-F756-435D-BA7C-60E7E13A46A7}" type="pres">
      <dgm:prSet presAssocID="{011602B3-4D98-4CE9-B4F1-227C40B96B1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866947D-63AB-4301-B58C-D22FD93EE984}" type="pres">
      <dgm:prSet presAssocID="{AD2D7F55-42FD-4401-9138-1CE196B675D7}" presName="spacer" presStyleCnt="0"/>
      <dgm:spPr/>
    </dgm:pt>
    <dgm:pt modelId="{77FD9715-B7F5-4D1A-983D-0E4948CFF2DA}" type="pres">
      <dgm:prSet presAssocID="{063149DD-650A-4944-880A-2D53DA04D81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494D06E-3E8E-4C3E-9204-97B234E310E6}" type="pres">
      <dgm:prSet presAssocID="{1EB29F9D-1E78-4EDA-B726-1885A60BC15D}" presName="spacer" presStyleCnt="0"/>
      <dgm:spPr/>
    </dgm:pt>
    <dgm:pt modelId="{8698C83E-40A1-460D-BF38-379EA09728BC}" type="pres">
      <dgm:prSet presAssocID="{89B372E6-8CAA-4820-93F8-1EEE8014D6F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01D580A-21EB-4809-95D3-537E7A6E09E9}" srcId="{C53D82B5-11FF-47F9-95D0-CAB10B242F05}" destId="{011602B3-4D98-4CE9-B4F1-227C40B96B1D}" srcOrd="1" destOrd="0" parTransId="{9082F2A1-5BD9-4B7D-9212-2D32F5B62240}" sibTransId="{AD2D7F55-42FD-4401-9138-1CE196B675D7}"/>
    <dgm:cxn modelId="{D837FD0C-002B-473D-B2D6-87BD6BCD4477}" srcId="{C53D82B5-11FF-47F9-95D0-CAB10B242F05}" destId="{063149DD-650A-4944-880A-2D53DA04D810}" srcOrd="2" destOrd="0" parTransId="{8C591053-C9C4-4C93-9901-6CEA13500993}" sibTransId="{1EB29F9D-1E78-4EDA-B726-1885A60BC15D}"/>
    <dgm:cxn modelId="{A61A641F-89FE-4FEA-B4E6-B3B573638F06}" type="presOf" srcId="{C53D82B5-11FF-47F9-95D0-CAB10B242F05}" destId="{D2721A49-1403-42BE-B017-37B7E49A1047}" srcOrd="0" destOrd="0" presId="urn:microsoft.com/office/officeart/2005/8/layout/vList2"/>
    <dgm:cxn modelId="{8B72372F-B65C-43F6-9263-35BE58CCC9B5}" srcId="{C53D82B5-11FF-47F9-95D0-CAB10B242F05}" destId="{89B372E6-8CAA-4820-93F8-1EEE8014D6F7}" srcOrd="3" destOrd="0" parTransId="{64DBA75A-2B78-4F4B-BB22-DD1AD9DDD698}" sibTransId="{11EE549A-5682-4EC7-838D-04E577E647BB}"/>
    <dgm:cxn modelId="{44CE133F-A62C-40CB-B688-816436A54EF6}" type="presOf" srcId="{063149DD-650A-4944-880A-2D53DA04D810}" destId="{77FD9715-B7F5-4D1A-983D-0E4948CFF2DA}" srcOrd="0" destOrd="0" presId="urn:microsoft.com/office/officeart/2005/8/layout/vList2"/>
    <dgm:cxn modelId="{92E8645F-126B-4EEF-97FF-37D2D530B5DE}" srcId="{C53D82B5-11FF-47F9-95D0-CAB10B242F05}" destId="{BEB06FF4-3422-4396-ABB8-5A3ED99D397E}" srcOrd="0" destOrd="0" parTransId="{601EF608-B48E-4DC8-8047-FCFCAF92CF14}" sibTransId="{96F00F47-3927-4022-97D5-478AF7538778}"/>
    <dgm:cxn modelId="{2EAC586A-6787-488D-A9B6-FE18B4B66CCE}" type="presOf" srcId="{BEB06FF4-3422-4396-ABB8-5A3ED99D397E}" destId="{B5F4F273-A21B-4787-B4B7-C830A169F136}" srcOrd="0" destOrd="0" presId="urn:microsoft.com/office/officeart/2005/8/layout/vList2"/>
    <dgm:cxn modelId="{0B1E204B-04C7-49CB-808D-FA063D5F5ACC}" type="presOf" srcId="{011602B3-4D98-4CE9-B4F1-227C40B96B1D}" destId="{1C1593FB-F756-435D-BA7C-60E7E13A46A7}" srcOrd="0" destOrd="0" presId="urn:microsoft.com/office/officeart/2005/8/layout/vList2"/>
    <dgm:cxn modelId="{19670ABD-C35B-46C8-9602-4A46F95CE668}" type="presOf" srcId="{89B372E6-8CAA-4820-93F8-1EEE8014D6F7}" destId="{8698C83E-40A1-460D-BF38-379EA09728BC}" srcOrd="0" destOrd="0" presId="urn:microsoft.com/office/officeart/2005/8/layout/vList2"/>
    <dgm:cxn modelId="{33977C51-0CD3-49B4-BD01-54834D6FFB29}" type="presParOf" srcId="{D2721A49-1403-42BE-B017-37B7E49A1047}" destId="{B5F4F273-A21B-4787-B4B7-C830A169F136}" srcOrd="0" destOrd="0" presId="urn:microsoft.com/office/officeart/2005/8/layout/vList2"/>
    <dgm:cxn modelId="{5CE77D7F-27E4-4DA2-B00B-4A1C778B55E9}" type="presParOf" srcId="{D2721A49-1403-42BE-B017-37B7E49A1047}" destId="{C84F1651-1343-4F9A-97E2-4BBC3AD3B6DE}" srcOrd="1" destOrd="0" presId="urn:microsoft.com/office/officeart/2005/8/layout/vList2"/>
    <dgm:cxn modelId="{6F4A1D55-F915-4AEE-88B5-246470182C37}" type="presParOf" srcId="{D2721A49-1403-42BE-B017-37B7E49A1047}" destId="{1C1593FB-F756-435D-BA7C-60E7E13A46A7}" srcOrd="2" destOrd="0" presId="urn:microsoft.com/office/officeart/2005/8/layout/vList2"/>
    <dgm:cxn modelId="{80459BD0-30B5-4653-8A4E-ABAB8F841892}" type="presParOf" srcId="{D2721A49-1403-42BE-B017-37B7E49A1047}" destId="{B866947D-63AB-4301-B58C-D22FD93EE984}" srcOrd="3" destOrd="0" presId="urn:microsoft.com/office/officeart/2005/8/layout/vList2"/>
    <dgm:cxn modelId="{2862B48D-7496-4986-9313-7A6747DC23A3}" type="presParOf" srcId="{D2721A49-1403-42BE-B017-37B7E49A1047}" destId="{77FD9715-B7F5-4D1A-983D-0E4948CFF2DA}" srcOrd="4" destOrd="0" presId="urn:microsoft.com/office/officeart/2005/8/layout/vList2"/>
    <dgm:cxn modelId="{8CFA2574-9CED-451A-AF47-2CF25C339D4F}" type="presParOf" srcId="{D2721A49-1403-42BE-B017-37B7E49A1047}" destId="{E494D06E-3E8E-4C3E-9204-97B234E310E6}" srcOrd="5" destOrd="0" presId="urn:microsoft.com/office/officeart/2005/8/layout/vList2"/>
    <dgm:cxn modelId="{9E78ACE7-53A0-4A3C-BB76-30E567DA784E}" type="presParOf" srcId="{D2721A49-1403-42BE-B017-37B7E49A1047}" destId="{8698C83E-40A1-460D-BF38-379EA09728B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4A4EEA-7947-4F69-9FF7-5AB248660E0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EB39799-AB5D-4F93-B0AE-B9C3C8CB45C3}">
      <dgm:prSet/>
      <dgm:spPr/>
      <dgm:t>
        <a:bodyPr/>
        <a:lstStyle/>
        <a:p>
          <a:r>
            <a:rPr lang="en-US"/>
            <a:t>In your neighborhood, how can you find out:</a:t>
          </a:r>
        </a:p>
      </dgm:t>
    </dgm:pt>
    <dgm:pt modelId="{B1D75246-1CFA-4062-9C75-A917B318BE8A}" type="parTrans" cxnId="{8F9EC7C7-9A17-4F9B-B935-2893EDAF98F0}">
      <dgm:prSet/>
      <dgm:spPr/>
      <dgm:t>
        <a:bodyPr/>
        <a:lstStyle/>
        <a:p>
          <a:endParaRPr lang="en-US"/>
        </a:p>
      </dgm:t>
    </dgm:pt>
    <dgm:pt modelId="{3A06B18C-7338-4AF1-A77F-64519FA1896C}" type="sibTrans" cxnId="{8F9EC7C7-9A17-4F9B-B935-2893EDAF98F0}">
      <dgm:prSet/>
      <dgm:spPr/>
      <dgm:t>
        <a:bodyPr/>
        <a:lstStyle/>
        <a:p>
          <a:endParaRPr lang="en-US"/>
        </a:p>
      </dgm:t>
    </dgm:pt>
    <dgm:pt modelId="{E854ADA4-CFCF-4444-BC9B-F69F4D53AA7C}">
      <dgm:prSet/>
      <dgm:spPr/>
      <dgm:t>
        <a:bodyPr/>
        <a:lstStyle/>
        <a:p>
          <a:r>
            <a:rPr lang="en-US"/>
            <a:t>Who in the space might be needy</a:t>
          </a:r>
        </a:p>
      </dgm:t>
    </dgm:pt>
    <dgm:pt modelId="{7E5CD206-CC68-4A87-8AA0-E8C401049B80}" type="parTrans" cxnId="{81E8074E-1265-4B1B-9E35-58EA464B614A}">
      <dgm:prSet/>
      <dgm:spPr/>
      <dgm:t>
        <a:bodyPr/>
        <a:lstStyle/>
        <a:p>
          <a:endParaRPr lang="en-US"/>
        </a:p>
      </dgm:t>
    </dgm:pt>
    <dgm:pt modelId="{CB941369-9813-4F33-AC23-7E7DC44E34FC}" type="sibTrans" cxnId="{81E8074E-1265-4B1B-9E35-58EA464B614A}">
      <dgm:prSet/>
      <dgm:spPr/>
      <dgm:t>
        <a:bodyPr/>
        <a:lstStyle/>
        <a:p>
          <a:endParaRPr lang="en-US"/>
        </a:p>
      </dgm:t>
    </dgm:pt>
    <dgm:pt modelId="{701CC7E7-1628-496E-B924-35F6BCDFD620}">
      <dgm:prSet/>
      <dgm:spPr/>
      <dgm:t>
        <a:bodyPr/>
        <a:lstStyle/>
        <a:p>
          <a:r>
            <a:rPr lang="en-US"/>
            <a:t>Where the intersections are; where they connect with neighborhood groups</a:t>
          </a:r>
        </a:p>
      </dgm:t>
    </dgm:pt>
    <dgm:pt modelId="{F55F0DDF-A100-4317-BF3A-DF3493BF8CA6}" type="parTrans" cxnId="{5784F332-1955-4B69-B84A-05D8D89CF884}">
      <dgm:prSet/>
      <dgm:spPr/>
      <dgm:t>
        <a:bodyPr/>
        <a:lstStyle/>
        <a:p>
          <a:endParaRPr lang="en-US"/>
        </a:p>
      </dgm:t>
    </dgm:pt>
    <dgm:pt modelId="{2D1B81AA-C6D8-4987-9B28-AD50A7BE575D}" type="sibTrans" cxnId="{5784F332-1955-4B69-B84A-05D8D89CF884}">
      <dgm:prSet/>
      <dgm:spPr/>
      <dgm:t>
        <a:bodyPr/>
        <a:lstStyle/>
        <a:p>
          <a:endParaRPr lang="en-US"/>
        </a:p>
      </dgm:t>
    </dgm:pt>
    <dgm:pt modelId="{0D5EFE47-A7B2-41A8-A7BD-AFC54A1FF21A}">
      <dgm:prSet/>
      <dgm:spPr/>
      <dgm:t>
        <a:bodyPr/>
        <a:lstStyle/>
        <a:p>
          <a:r>
            <a:rPr lang="en-US"/>
            <a:t>How might you connect with other faith groups in the same area to collaborate?</a:t>
          </a:r>
        </a:p>
      </dgm:t>
    </dgm:pt>
    <dgm:pt modelId="{DD9672D1-C947-4B94-BE71-0E2751ABFF11}" type="parTrans" cxnId="{1C936C45-D12B-4627-A78B-5C3BBF98A90A}">
      <dgm:prSet/>
      <dgm:spPr/>
      <dgm:t>
        <a:bodyPr/>
        <a:lstStyle/>
        <a:p>
          <a:endParaRPr lang="en-US"/>
        </a:p>
      </dgm:t>
    </dgm:pt>
    <dgm:pt modelId="{6ACC15D0-BE22-45E6-9EF6-9D4CA4608B2E}" type="sibTrans" cxnId="{1C936C45-D12B-4627-A78B-5C3BBF98A90A}">
      <dgm:prSet/>
      <dgm:spPr/>
      <dgm:t>
        <a:bodyPr/>
        <a:lstStyle/>
        <a:p>
          <a:endParaRPr lang="en-US"/>
        </a:p>
      </dgm:t>
    </dgm:pt>
    <dgm:pt modelId="{D586A2C3-9861-4600-8CB2-5BCD936D83B3}" type="pres">
      <dgm:prSet presAssocID="{E44A4EEA-7947-4F69-9FF7-5AB248660E01}" presName="root" presStyleCnt="0">
        <dgm:presLayoutVars>
          <dgm:dir/>
          <dgm:resizeHandles val="exact"/>
        </dgm:presLayoutVars>
      </dgm:prSet>
      <dgm:spPr/>
    </dgm:pt>
    <dgm:pt modelId="{A13D351E-49BB-43B9-80EB-3EDA7DA69A39}" type="pres">
      <dgm:prSet presAssocID="{1EB39799-AB5D-4F93-B0AE-B9C3C8CB45C3}" presName="compNode" presStyleCnt="0"/>
      <dgm:spPr/>
    </dgm:pt>
    <dgm:pt modelId="{437597BF-6C4A-49C6-9A64-5348C7F41E34}" type="pres">
      <dgm:prSet presAssocID="{1EB39799-AB5D-4F93-B0AE-B9C3C8CB45C3}" presName="bgRect" presStyleLbl="bgShp" presStyleIdx="0" presStyleCnt="2"/>
      <dgm:spPr/>
    </dgm:pt>
    <dgm:pt modelId="{E2BA4347-CA25-42E2-B88D-B3E5A0D363E5}" type="pres">
      <dgm:prSet presAssocID="{1EB39799-AB5D-4F93-B0AE-B9C3C8CB45C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B2F13C88-00B3-46FB-8D41-DD2772481EB1}" type="pres">
      <dgm:prSet presAssocID="{1EB39799-AB5D-4F93-B0AE-B9C3C8CB45C3}" presName="spaceRect" presStyleCnt="0"/>
      <dgm:spPr/>
    </dgm:pt>
    <dgm:pt modelId="{344F6AF6-44D0-4146-8999-A8EBB92C7131}" type="pres">
      <dgm:prSet presAssocID="{1EB39799-AB5D-4F93-B0AE-B9C3C8CB45C3}" presName="parTx" presStyleLbl="revTx" presStyleIdx="0" presStyleCnt="3">
        <dgm:presLayoutVars>
          <dgm:chMax val="0"/>
          <dgm:chPref val="0"/>
        </dgm:presLayoutVars>
      </dgm:prSet>
      <dgm:spPr/>
    </dgm:pt>
    <dgm:pt modelId="{D9AD3337-C345-4B20-A1E2-F7E43DC00BE0}" type="pres">
      <dgm:prSet presAssocID="{1EB39799-AB5D-4F93-B0AE-B9C3C8CB45C3}" presName="desTx" presStyleLbl="revTx" presStyleIdx="1" presStyleCnt="3">
        <dgm:presLayoutVars/>
      </dgm:prSet>
      <dgm:spPr/>
    </dgm:pt>
    <dgm:pt modelId="{FEF80B1B-2560-4466-81AB-AB41D021233B}" type="pres">
      <dgm:prSet presAssocID="{3A06B18C-7338-4AF1-A77F-64519FA1896C}" presName="sibTrans" presStyleCnt="0"/>
      <dgm:spPr/>
    </dgm:pt>
    <dgm:pt modelId="{76503E86-26D8-4505-AE13-A5C5D296A240}" type="pres">
      <dgm:prSet presAssocID="{0D5EFE47-A7B2-41A8-A7BD-AFC54A1FF21A}" presName="compNode" presStyleCnt="0"/>
      <dgm:spPr/>
    </dgm:pt>
    <dgm:pt modelId="{944A2511-45E5-48A4-B5F5-A63BC525A77D}" type="pres">
      <dgm:prSet presAssocID="{0D5EFE47-A7B2-41A8-A7BD-AFC54A1FF21A}" presName="bgRect" presStyleLbl="bgShp" presStyleIdx="1" presStyleCnt="2"/>
      <dgm:spPr/>
    </dgm:pt>
    <dgm:pt modelId="{3038F4DA-FFA8-42BB-BC03-B3D93E12C46A}" type="pres">
      <dgm:prSet presAssocID="{0D5EFE47-A7B2-41A8-A7BD-AFC54A1FF21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9DB5734A-6A39-4667-9310-6D0A00F5C765}" type="pres">
      <dgm:prSet presAssocID="{0D5EFE47-A7B2-41A8-A7BD-AFC54A1FF21A}" presName="spaceRect" presStyleCnt="0"/>
      <dgm:spPr/>
    </dgm:pt>
    <dgm:pt modelId="{BF5D70BF-9885-4B4A-8E20-4DA3A8A14655}" type="pres">
      <dgm:prSet presAssocID="{0D5EFE47-A7B2-41A8-A7BD-AFC54A1FF21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FD05500-9A25-4581-B54C-5E2F71971399}" type="presOf" srcId="{1EB39799-AB5D-4F93-B0AE-B9C3C8CB45C3}" destId="{344F6AF6-44D0-4146-8999-A8EBB92C7131}" srcOrd="0" destOrd="0" presId="urn:microsoft.com/office/officeart/2018/2/layout/IconVerticalSolidList"/>
    <dgm:cxn modelId="{5784F332-1955-4B69-B84A-05D8D89CF884}" srcId="{1EB39799-AB5D-4F93-B0AE-B9C3C8CB45C3}" destId="{701CC7E7-1628-496E-B924-35F6BCDFD620}" srcOrd="1" destOrd="0" parTransId="{F55F0DDF-A100-4317-BF3A-DF3493BF8CA6}" sibTransId="{2D1B81AA-C6D8-4987-9B28-AD50A7BE575D}"/>
    <dgm:cxn modelId="{1C936C45-D12B-4627-A78B-5C3BBF98A90A}" srcId="{E44A4EEA-7947-4F69-9FF7-5AB248660E01}" destId="{0D5EFE47-A7B2-41A8-A7BD-AFC54A1FF21A}" srcOrd="1" destOrd="0" parTransId="{DD9672D1-C947-4B94-BE71-0E2751ABFF11}" sibTransId="{6ACC15D0-BE22-45E6-9EF6-9D4CA4608B2E}"/>
    <dgm:cxn modelId="{81E8074E-1265-4B1B-9E35-58EA464B614A}" srcId="{1EB39799-AB5D-4F93-B0AE-B9C3C8CB45C3}" destId="{E854ADA4-CFCF-4444-BC9B-F69F4D53AA7C}" srcOrd="0" destOrd="0" parTransId="{7E5CD206-CC68-4A87-8AA0-E8C401049B80}" sibTransId="{CB941369-9813-4F33-AC23-7E7DC44E34FC}"/>
    <dgm:cxn modelId="{DDF5EA86-3DE8-4666-8F2C-9B29CE90AD3B}" type="presOf" srcId="{0D5EFE47-A7B2-41A8-A7BD-AFC54A1FF21A}" destId="{BF5D70BF-9885-4B4A-8E20-4DA3A8A14655}" srcOrd="0" destOrd="0" presId="urn:microsoft.com/office/officeart/2018/2/layout/IconVerticalSolidList"/>
    <dgm:cxn modelId="{FBF5F597-A117-4BCD-B647-34A727DCD019}" type="presOf" srcId="{701CC7E7-1628-496E-B924-35F6BCDFD620}" destId="{D9AD3337-C345-4B20-A1E2-F7E43DC00BE0}" srcOrd="0" destOrd="1" presId="urn:microsoft.com/office/officeart/2018/2/layout/IconVerticalSolidList"/>
    <dgm:cxn modelId="{8F9EC7C7-9A17-4F9B-B935-2893EDAF98F0}" srcId="{E44A4EEA-7947-4F69-9FF7-5AB248660E01}" destId="{1EB39799-AB5D-4F93-B0AE-B9C3C8CB45C3}" srcOrd="0" destOrd="0" parTransId="{B1D75246-1CFA-4062-9C75-A917B318BE8A}" sibTransId="{3A06B18C-7338-4AF1-A77F-64519FA1896C}"/>
    <dgm:cxn modelId="{415926E6-0EB4-47A9-8FD4-924A2851FF0E}" type="presOf" srcId="{E854ADA4-CFCF-4444-BC9B-F69F4D53AA7C}" destId="{D9AD3337-C345-4B20-A1E2-F7E43DC00BE0}" srcOrd="0" destOrd="0" presId="urn:microsoft.com/office/officeart/2018/2/layout/IconVerticalSolidList"/>
    <dgm:cxn modelId="{6BA32EFE-B04D-49DB-940A-6E9BB51513C4}" type="presOf" srcId="{E44A4EEA-7947-4F69-9FF7-5AB248660E01}" destId="{D586A2C3-9861-4600-8CB2-5BCD936D83B3}" srcOrd="0" destOrd="0" presId="urn:microsoft.com/office/officeart/2018/2/layout/IconVerticalSolidList"/>
    <dgm:cxn modelId="{0555C5CC-0833-4A70-B164-BF5F277BB334}" type="presParOf" srcId="{D586A2C3-9861-4600-8CB2-5BCD936D83B3}" destId="{A13D351E-49BB-43B9-80EB-3EDA7DA69A39}" srcOrd="0" destOrd="0" presId="urn:microsoft.com/office/officeart/2018/2/layout/IconVerticalSolidList"/>
    <dgm:cxn modelId="{FC9FF4AA-F407-4EB7-A93F-C115150517E2}" type="presParOf" srcId="{A13D351E-49BB-43B9-80EB-3EDA7DA69A39}" destId="{437597BF-6C4A-49C6-9A64-5348C7F41E34}" srcOrd="0" destOrd="0" presId="urn:microsoft.com/office/officeart/2018/2/layout/IconVerticalSolidList"/>
    <dgm:cxn modelId="{B850AF02-521F-4132-B88D-1DE1D71A29A4}" type="presParOf" srcId="{A13D351E-49BB-43B9-80EB-3EDA7DA69A39}" destId="{E2BA4347-CA25-42E2-B88D-B3E5A0D363E5}" srcOrd="1" destOrd="0" presId="urn:microsoft.com/office/officeart/2018/2/layout/IconVerticalSolidList"/>
    <dgm:cxn modelId="{53214C87-D89A-44C1-B509-31A9B51D6B4C}" type="presParOf" srcId="{A13D351E-49BB-43B9-80EB-3EDA7DA69A39}" destId="{B2F13C88-00B3-46FB-8D41-DD2772481EB1}" srcOrd="2" destOrd="0" presId="urn:microsoft.com/office/officeart/2018/2/layout/IconVerticalSolidList"/>
    <dgm:cxn modelId="{A48E3620-58E9-46DF-B782-7F47A156FEA4}" type="presParOf" srcId="{A13D351E-49BB-43B9-80EB-3EDA7DA69A39}" destId="{344F6AF6-44D0-4146-8999-A8EBB92C7131}" srcOrd="3" destOrd="0" presId="urn:microsoft.com/office/officeart/2018/2/layout/IconVerticalSolidList"/>
    <dgm:cxn modelId="{A4FE74DA-BD66-458F-A700-A2578CD11560}" type="presParOf" srcId="{A13D351E-49BB-43B9-80EB-3EDA7DA69A39}" destId="{D9AD3337-C345-4B20-A1E2-F7E43DC00BE0}" srcOrd="4" destOrd="0" presId="urn:microsoft.com/office/officeart/2018/2/layout/IconVerticalSolidList"/>
    <dgm:cxn modelId="{73F972D7-DA91-4931-A3E9-8297B6CBA447}" type="presParOf" srcId="{D586A2C3-9861-4600-8CB2-5BCD936D83B3}" destId="{FEF80B1B-2560-4466-81AB-AB41D021233B}" srcOrd="1" destOrd="0" presId="urn:microsoft.com/office/officeart/2018/2/layout/IconVerticalSolidList"/>
    <dgm:cxn modelId="{1701D908-9587-4207-9702-C75B5AF39B5D}" type="presParOf" srcId="{D586A2C3-9861-4600-8CB2-5BCD936D83B3}" destId="{76503E86-26D8-4505-AE13-A5C5D296A240}" srcOrd="2" destOrd="0" presId="urn:microsoft.com/office/officeart/2018/2/layout/IconVerticalSolidList"/>
    <dgm:cxn modelId="{5AABA40B-EBF7-42A5-9348-580245D6B11A}" type="presParOf" srcId="{76503E86-26D8-4505-AE13-A5C5D296A240}" destId="{944A2511-45E5-48A4-B5F5-A63BC525A77D}" srcOrd="0" destOrd="0" presId="urn:microsoft.com/office/officeart/2018/2/layout/IconVerticalSolidList"/>
    <dgm:cxn modelId="{3AA7A147-0B14-42B8-862A-E48918CC7519}" type="presParOf" srcId="{76503E86-26D8-4505-AE13-A5C5D296A240}" destId="{3038F4DA-FFA8-42BB-BC03-B3D93E12C46A}" srcOrd="1" destOrd="0" presId="urn:microsoft.com/office/officeart/2018/2/layout/IconVerticalSolidList"/>
    <dgm:cxn modelId="{8C2E3521-C70A-4C9D-BF03-D11B7F461AEF}" type="presParOf" srcId="{76503E86-26D8-4505-AE13-A5C5D296A240}" destId="{9DB5734A-6A39-4667-9310-6D0A00F5C765}" srcOrd="2" destOrd="0" presId="urn:microsoft.com/office/officeart/2018/2/layout/IconVerticalSolidList"/>
    <dgm:cxn modelId="{C7CDE0D7-4815-4F0A-BF5A-72F39816C0F0}" type="presParOf" srcId="{76503E86-26D8-4505-AE13-A5C5D296A240}" destId="{BF5D70BF-9885-4B4A-8E20-4DA3A8A1465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2BBDB-76BA-48F7-8FEE-1524C44CA95E}">
      <dsp:nvSpPr>
        <dsp:cNvPr id="0" name=""/>
        <dsp:cNvSpPr/>
      </dsp:nvSpPr>
      <dsp:spPr>
        <a:xfrm>
          <a:off x="2012053" y="200812"/>
          <a:ext cx="1339710" cy="1339710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508028-C2BA-49B1-B65E-61D5D4674A4E}">
      <dsp:nvSpPr>
        <dsp:cNvPr id="0" name=""/>
        <dsp:cNvSpPr/>
      </dsp:nvSpPr>
      <dsp:spPr>
        <a:xfrm>
          <a:off x="2012053" y="200812"/>
          <a:ext cx="1339710" cy="1339710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D7AE78-A51E-46D2-919A-56EE12A2F4B1}">
      <dsp:nvSpPr>
        <dsp:cNvPr id="0" name=""/>
        <dsp:cNvSpPr/>
      </dsp:nvSpPr>
      <dsp:spPr>
        <a:xfrm>
          <a:off x="2012053" y="200812"/>
          <a:ext cx="1339710" cy="1339710"/>
        </a:xfrm>
        <a:prstGeom prst="blockArc">
          <a:avLst>
            <a:gd name="adj1" fmla="val 0"/>
            <a:gd name="adj2" fmla="val 5400000"/>
            <a:gd name="adj3" fmla="val 4641"/>
          </a:avLst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587314-B7B7-4CD2-B1BD-9E5F0AC8CA75}">
      <dsp:nvSpPr>
        <dsp:cNvPr id="0" name=""/>
        <dsp:cNvSpPr/>
      </dsp:nvSpPr>
      <dsp:spPr>
        <a:xfrm>
          <a:off x="2012053" y="200812"/>
          <a:ext cx="1339710" cy="1339710"/>
        </a:xfrm>
        <a:prstGeom prst="blockArc">
          <a:avLst>
            <a:gd name="adj1" fmla="val 16200000"/>
            <a:gd name="adj2" fmla="val 0"/>
            <a:gd name="adj3" fmla="val 4641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2D5BE8-1AF2-4897-8780-C443F2514F86}">
      <dsp:nvSpPr>
        <dsp:cNvPr id="0" name=""/>
        <dsp:cNvSpPr/>
      </dsp:nvSpPr>
      <dsp:spPr>
        <a:xfrm>
          <a:off x="2373515" y="562274"/>
          <a:ext cx="616786" cy="6167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action</a:t>
          </a:r>
        </a:p>
      </dsp:txBody>
      <dsp:txXfrm>
        <a:off x="2463841" y="652600"/>
        <a:ext cx="436134" cy="436134"/>
      </dsp:txXfrm>
    </dsp:sp>
    <dsp:sp modelId="{DB57A8F6-34AD-42C4-ADFE-83A2E6AA486A}">
      <dsp:nvSpPr>
        <dsp:cNvPr id="0" name=""/>
        <dsp:cNvSpPr/>
      </dsp:nvSpPr>
      <dsp:spPr>
        <a:xfrm>
          <a:off x="2466033" y="480"/>
          <a:ext cx="431750" cy="4317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/>
            <a:t>homeless</a:t>
          </a:r>
        </a:p>
      </dsp:txBody>
      <dsp:txXfrm>
        <a:off x="2529261" y="63708"/>
        <a:ext cx="305294" cy="305294"/>
      </dsp:txXfrm>
    </dsp:sp>
    <dsp:sp modelId="{C5BB1B69-96E9-43AF-998A-86C01C8335AE}">
      <dsp:nvSpPr>
        <dsp:cNvPr id="0" name=""/>
        <dsp:cNvSpPr/>
      </dsp:nvSpPr>
      <dsp:spPr>
        <a:xfrm>
          <a:off x="3120345" y="654792"/>
          <a:ext cx="431750" cy="431750"/>
        </a:xfrm>
        <a:prstGeom prst="ellipse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/>
            <a:t>shelter</a:t>
          </a:r>
        </a:p>
      </dsp:txBody>
      <dsp:txXfrm>
        <a:off x="3183573" y="718020"/>
        <a:ext cx="305294" cy="305294"/>
      </dsp:txXfrm>
    </dsp:sp>
    <dsp:sp modelId="{7C1C8E71-7468-4383-8F61-906777F2988B}">
      <dsp:nvSpPr>
        <dsp:cNvPr id="0" name=""/>
        <dsp:cNvSpPr/>
      </dsp:nvSpPr>
      <dsp:spPr>
        <a:xfrm>
          <a:off x="2466033" y="1309105"/>
          <a:ext cx="431750" cy="431750"/>
        </a:xfrm>
        <a:prstGeom prst="ellipse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/>
            <a:t>housing</a:t>
          </a:r>
        </a:p>
      </dsp:txBody>
      <dsp:txXfrm>
        <a:off x="2529261" y="1372333"/>
        <a:ext cx="305294" cy="305294"/>
      </dsp:txXfrm>
    </dsp:sp>
    <dsp:sp modelId="{0FFEE26F-BFD8-4EF4-B5E9-446F18223319}">
      <dsp:nvSpPr>
        <dsp:cNvPr id="0" name=""/>
        <dsp:cNvSpPr/>
      </dsp:nvSpPr>
      <dsp:spPr>
        <a:xfrm>
          <a:off x="1811720" y="654792"/>
          <a:ext cx="431750" cy="431750"/>
        </a:xfrm>
        <a:prstGeom prst="ellipse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kern="1200"/>
            <a:t>stability</a:t>
          </a:r>
        </a:p>
      </dsp:txBody>
      <dsp:txXfrm>
        <a:off x="1874948" y="718020"/>
        <a:ext cx="305294" cy="305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11215-95CD-42AB-8738-0B887DB6B61F}">
      <dsp:nvSpPr>
        <dsp:cNvPr id="0" name=""/>
        <dsp:cNvSpPr/>
      </dsp:nvSpPr>
      <dsp:spPr>
        <a:xfrm>
          <a:off x="282221" y="368029"/>
          <a:ext cx="1371985" cy="13719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2E18BA-F939-4227-AA23-782FA2D019D2}">
      <dsp:nvSpPr>
        <dsp:cNvPr id="0" name=""/>
        <dsp:cNvSpPr/>
      </dsp:nvSpPr>
      <dsp:spPr>
        <a:xfrm>
          <a:off x="570337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047698-B9F5-4560-AE7B-FE872DF8E226}">
      <dsp:nvSpPr>
        <dsp:cNvPr id="0" name=""/>
        <dsp:cNvSpPr/>
      </dsp:nvSpPr>
      <dsp:spPr>
        <a:xfrm>
          <a:off x="1948202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Montgomery County has the 3</a:t>
          </a:r>
          <a:r>
            <a:rPr lang="en-US" sz="2400" kern="1200" baseline="30000"/>
            <a:t>rd</a:t>
          </a:r>
          <a:r>
            <a:rPr lang="en-US" sz="2400" kern="1200"/>
            <a:t> highest eviction rate in the state</a:t>
          </a:r>
        </a:p>
      </dsp:txBody>
      <dsp:txXfrm>
        <a:off x="1948202" y="368029"/>
        <a:ext cx="3233964" cy="1371985"/>
      </dsp:txXfrm>
    </dsp:sp>
    <dsp:sp modelId="{AFF0C6DD-FC42-46A6-884F-70A73E24791B}">
      <dsp:nvSpPr>
        <dsp:cNvPr id="0" name=""/>
        <dsp:cNvSpPr/>
      </dsp:nvSpPr>
      <dsp:spPr>
        <a:xfrm>
          <a:off x="5745661" y="368029"/>
          <a:ext cx="1371985" cy="13719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4E518-3DFA-4545-9209-26EECDF1A70C}">
      <dsp:nvSpPr>
        <dsp:cNvPr id="0" name=""/>
        <dsp:cNvSpPr/>
      </dsp:nvSpPr>
      <dsp:spPr>
        <a:xfrm>
          <a:off x="6033778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03F159-F39F-4868-8497-22BAD5982A6D}">
      <dsp:nvSpPr>
        <dsp:cNvPr id="0" name=""/>
        <dsp:cNvSpPr/>
      </dsp:nvSpPr>
      <dsp:spPr>
        <a:xfrm>
          <a:off x="7411643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It is one of 20 (out of 67) counties that are responsible for 87% of all evictions statewide</a:t>
          </a:r>
        </a:p>
      </dsp:txBody>
      <dsp:txXfrm>
        <a:off x="7411643" y="368029"/>
        <a:ext cx="3233964" cy="1371985"/>
      </dsp:txXfrm>
    </dsp:sp>
    <dsp:sp modelId="{62927F45-E1A5-4786-B5C9-64F1243060AD}">
      <dsp:nvSpPr>
        <dsp:cNvPr id="0" name=""/>
        <dsp:cNvSpPr/>
      </dsp:nvSpPr>
      <dsp:spPr>
        <a:xfrm>
          <a:off x="282221" y="2452790"/>
          <a:ext cx="1371985" cy="13719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157C57-7C30-465B-BC65-8660ED39C278}">
      <dsp:nvSpPr>
        <dsp:cNvPr id="0" name=""/>
        <dsp:cNvSpPr/>
      </dsp:nvSpPr>
      <dsp:spPr>
        <a:xfrm>
          <a:off x="570337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D5E40-2491-42B0-98A1-244A55DB1C15}">
      <dsp:nvSpPr>
        <dsp:cNvPr id="0" name=""/>
        <dsp:cNvSpPr/>
      </dsp:nvSpPr>
      <dsp:spPr>
        <a:xfrm>
          <a:off x="1948202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 2024 there were 8,585 eviction filings (do the maths)</a:t>
          </a:r>
        </a:p>
      </dsp:txBody>
      <dsp:txXfrm>
        <a:off x="1948202" y="2452790"/>
        <a:ext cx="3233964" cy="1371985"/>
      </dsp:txXfrm>
    </dsp:sp>
    <dsp:sp modelId="{483EDFF4-44AD-4639-A310-2CCA71F00023}">
      <dsp:nvSpPr>
        <dsp:cNvPr id="0" name=""/>
        <dsp:cNvSpPr/>
      </dsp:nvSpPr>
      <dsp:spPr>
        <a:xfrm>
          <a:off x="5745661" y="2452790"/>
          <a:ext cx="1371985" cy="137198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F9D1EF-6A51-4803-899E-65215B6EA7DA}">
      <dsp:nvSpPr>
        <dsp:cNvPr id="0" name=""/>
        <dsp:cNvSpPr/>
      </dsp:nvSpPr>
      <dsp:spPr>
        <a:xfrm>
          <a:off x="6033778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5E6E5-4A74-4D27-8495-0E259EBB01E5}">
      <dsp:nvSpPr>
        <dsp:cNvPr id="0" name=""/>
        <dsp:cNvSpPr/>
      </dsp:nvSpPr>
      <dsp:spPr>
        <a:xfrm>
          <a:off x="7411643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95% of evictions are due to back rent</a:t>
          </a:r>
        </a:p>
      </dsp:txBody>
      <dsp:txXfrm>
        <a:off x="7411643" y="2452790"/>
        <a:ext cx="3233964" cy="13719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2BBDB-76BA-48F7-8FEE-1524C44CA95E}">
      <dsp:nvSpPr>
        <dsp:cNvPr id="0" name=""/>
        <dsp:cNvSpPr/>
      </dsp:nvSpPr>
      <dsp:spPr>
        <a:xfrm>
          <a:off x="3583891" y="501760"/>
          <a:ext cx="3347816" cy="3347816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508028-C2BA-49B1-B65E-61D5D4674A4E}">
      <dsp:nvSpPr>
        <dsp:cNvPr id="0" name=""/>
        <dsp:cNvSpPr/>
      </dsp:nvSpPr>
      <dsp:spPr>
        <a:xfrm>
          <a:off x="3583891" y="501760"/>
          <a:ext cx="3347816" cy="3347816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D7AE78-A51E-46D2-919A-56EE12A2F4B1}">
      <dsp:nvSpPr>
        <dsp:cNvPr id="0" name=""/>
        <dsp:cNvSpPr/>
      </dsp:nvSpPr>
      <dsp:spPr>
        <a:xfrm>
          <a:off x="3583891" y="501760"/>
          <a:ext cx="3347816" cy="3347816"/>
        </a:xfrm>
        <a:prstGeom prst="blockArc">
          <a:avLst>
            <a:gd name="adj1" fmla="val 0"/>
            <a:gd name="adj2" fmla="val 5400000"/>
            <a:gd name="adj3" fmla="val 4638"/>
          </a:avLst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587314-B7B7-4CD2-B1BD-9E5F0AC8CA75}">
      <dsp:nvSpPr>
        <dsp:cNvPr id="0" name=""/>
        <dsp:cNvSpPr/>
      </dsp:nvSpPr>
      <dsp:spPr>
        <a:xfrm>
          <a:off x="3583891" y="501760"/>
          <a:ext cx="3347816" cy="3347816"/>
        </a:xfrm>
        <a:prstGeom prst="blockArc">
          <a:avLst>
            <a:gd name="adj1" fmla="val 16200000"/>
            <a:gd name="adj2" fmla="val 0"/>
            <a:gd name="adj3" fmla="val 463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2D5BE8-1AF2-4897-8780-C443F2514F86}">
      <dsp:nvSpPr>
        <dsp:cNvPr id="0" name=""/>
        <dsp:cNvSpPr/>
      </dsp:nvSpPr>
      <dsp:spPr>
        <a:xfrm>
          <a:off x="4487614" y="1405483"/>
          <a:ext cx="1540371" cy="15403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action</a:t>
          </a:r>
        </a:p>
      </dsp:txBody>
      <dsp:txXfrm>
        <a:off x="4713196" y="1631065"/>
        <a:ext cx="1089207" cy="1089207"/>
      </dsp:txXfrm>
    </dsp:sp>
    <dsp:sp modelId="{DB57A8F6-34AD-42C4-ADFE-83A2E6AA486A}">
      <dsp:nvSpPr>
        <dsp:cNvPr id="0" name=""/>
        <dsp:cNvSpPr/>
      </dsp:nvSpPr>
      <dsp:spPr>
        <a:xfrm>
          <a:off x="4718670" y="1448"/>
          <a:ext cx="1078259" cy="107825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homeless</a:t>
          </a:r>
        </a:p>
      </dsp:txBody>
      <dsp:txXfrm>
        <a:off x="4876577" y="159355"/>
        <a:ext cx="762445" cy="762445"/>
      </dsp:txXfrm>
    </dsp:sp>
    <dsp:sp modelId="{C5BB1B69-96E9-43AF-998A-86C01C8335AE}">
      <dsp:nvSpPr>
        <dsp:cNvPr id="0" name=""/>
        <dsp:cNvSpPr/>
      </dsp:nvSpPr>
      <dsp:spPr>
        <a:xfrm>
          <a:off x="6353761" y="1636539"/>
          <a:ext cx="1078259" cy="1078259"/>
        </a:xfrm>
        <a:prstGeom prst="ellipse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shelter</a:t>
          </a:r>
        </a:p>
      </dsp:txBody>
      <dsp:txXfrm>
        <a:off x="6511668" y="1794446"/>
        <a:ext cx="762445" cy="762445"/>
      </dsp:txXfrm>
    </dsp:sp>
    <dsp:sp modelId="{7C1C8E71-7468-4383-8F61-906777F2988B}">
      <dsp:nvSpPr>
        <dsp:cNvPr id="0" name=""/>
        <dsp:cNvSpPr/>
      </dsp:nvSpPr>
      <dsp:spPr>
        <a:xfrm>
          <a:off x="4718670" y="3271630"/>
          <a:ext cx="1078259" cy="1078259"/>
        </a:xfrm>
        <a:prstGeom prst="ellipse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housing</a:t>
          </a:r>
        </a:p>
      </dsp:txBody>
      <dsp:txXfrm>
        <a:off x="4876577" y="3429537"/>
        <a:ext cx="762445" cy="762445"/>
      </dsp:txXfrm>
    </dsp:sp>
    <dsp:sp modelId="{0FFEE26F-BFD8-4EF4-B5E9-446F18223319}">
      <dsp:nvSpPr>
        <dsp:cNvPr id="0" name=""/>
        <dsp:cNvSpPr/>
      </dsp:nvSpPr>
      <dsp:spPr>
        <a:xfrm>
          <a:off x="3083579" y="1636539"/>
          <a:ext cx="1078259" cy="1078259"/>
        </a:xfrm>
        <a:prstGeom prst="ellipse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stability</a:t>
          </a:r>
        </a:p>
      </dsp:txBody>
      <dsp:txXfrm>
        <a:off x="3241486" y="1794446"/>
        <a:ext cx="762445" cy="7624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4F273-A21B-4787-B4B7-C830A169F136}">
      <dsp:nvSpPr>
        <dsp:cNvPr id="0" name=""/>
        <dsp:cNvSpPr/>
      </dsp:nvSpPr>
      <dsp:spPr>
        <a:xfrm>
          <a:off x="0" y="78669"/>
          <a:ext cx="10515600" cy="994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Cost to the taxpayer per person/per year have a person live outside = $35,578</a:t>
          </a:r>
        </a:p>
      </dsp:txBody>
      <dsp:txXfrm>
        <a:off x="48547" y="127216"/>
        <a:ext cx="10418506" cy="897406"/>
      </dsp:txXfrm>
    </dsp:sp>
    <dsp:sp modelId="{1C1593FB-F756-435D-BA7C-60E7E13A46A7}">
      <dsp:nvSpPr>
        <dsp:cNvPr id="0" name=""/>
        <dsp:cNvSpPr/>
      </dsp:nvSpPr>
      <dsp:spPr>
        <a:xfrm>
          <a:off x="0" y="1145169"/>
          <a:ext cx="10515600" cy="994500"/>
        </a:xfrm>
        <a:prstGeom prst="round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Every $1 spent on rent banking realizes a $5 savings</a:t>
          </a:r>
        </a:p>
      </dsp:txBody>
      <dsp:txXfrm>
        <a:off x="48547" y="1193716"/>
        <a:ext cx="10418506" cy="897406"/>
      </dsp:txXfrm>
    </dsp:sp>
    <dsp:sp modelId="{77FD9715-B7F5-4D1A-983D-0E4948CFF2DA}">
      <dsp:nvSpPr>
        <dsp:cNvPr id="0" name=""/>
        <dsp:cNvSpPr/>
      </dsp:nvSpPr>
      <dsp:spPr>
        <a:xfrm>
          <a:off x="0" y="2211669"/>
          <a:ext cx="10515600" cy="994500"/>
        </a:xfrm>
        <a:prstGeom prst="round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Supported housing for people with substance use/mental health issues creates a median cost savings of $29,000 per person/per year</a:t>
          </a:r>
        </a:p>
      </dsp:txBody>
      <dsp:txXfrm>
        <a:off x="48547" y="2260216"/>
        <a:ext cx="10418506" cy="897406"/>
      </dsp:txXfrm>
    </dsp:sp>
    <dsp:sp modelId="{8698C83E-40A1-460D-BF38-379EA09728BC}">
      <dsp:nvSpPr>
        <dsp:cNvPr id="0" name=""/>
        <dsp:cNvSpPr/>
      </dsp:nvSpPr>
      <dsp:spPr>
        <a:xfrm>
          <a:off x="0" y="3278169"/>
          <a:ext cx="10515600" cy="99450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Additional cost savings in healthcare costs of 59% </a:t>
          </a:r>
        </a:p>
      </dsp:txBody>
      <dsp:txXfrm>
        <a:off x="48547" y="3326716"/>
        <a:ext cx="10418506" cy="8974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597BF-6C4A-49C6-9A64-5348C7F41E34}">
      <dsp:nvSpPr>
        <dsp:cNvPr id="0" name=""/>
        <dsp:cNvSpPr/>
      </dsp:nvSpPr>
      <dsp:spPr>
        <a:xfrm>
          <a:off x="0" y="681330"/>
          <a:ext cx="10927829" cy="12578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BA4347-CA25-42E2-B88D-B3E5A0D363E5}">
      <dsp:nvSpPr>
        <dsp:cNvPr id="0" name=""/>
        <dsp:cNvSpPr/>
      </dsp:nvSpPr>
      <dsp:spPr>
        <a:xfrm>
          <a:off x="380497" y="964345"/>
          <a:ext cx="691812" cy="691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4F6AF6-44D0-4146-8999-A8EBB92C7131}">
      <dsp:nvSpPr>
        <dsp:cNvPr id="0" name=""/>
        <dsp:cNvSpPr/>
      </dsp:nvSpPr>
      <dsp:spPr>
        <a:xfrm>
          <a:off x="1452806" y="681330"/>
          <a:ext cx="4917523" cy="1257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22" tIns="133122" rIns="133122" bIns="1331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 your neighborhood, how can you find out:</a:t>
          </a:r>
        </a:p>
      </dsp:txBody>
      <dsp:txXfrm>
        <a:off x="1452806" y="681330"/>
        <a:ext cx="4917523" cy="1257841"/>
      </dsp:txXfrm>
    </dsp:sp>
    <dsp:sp modelId="{D9AD3337-C345-4B20-A1E2-F7E43DC00BE0}">
      <dsp:nvSpPr>
        <dsp:cNvPr id="0" name=""/>
        <dsp:cNvSpPr/>
      </dsp:nvSpPr>
      <dsp:spPr>
        <a:xfrm>
          <a:off x="6370329" y="681330"/>
          <a:ext cx="4557499" cy="1257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22" tIns="133122" rIns="133122" bIns="13312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Who in the space might be needy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Where the intersections are; where they connect with neighborhood groups</a:t>
          </a:r>
        </a:p>
      </dsp:txBody>
      <dsp:txXfrm>
        <a:off x="6370329" y="681330"/>
        <a:ext cx="4557499" cy="1257841"/>
      </dsp:txXfrm>
    </dsp:sp>
    <dsp:sp modelId="{944A2511-45E5-48A4-B5F5-A63BC525A77D}">
      <dsp:nvSpPr>
        <dsp:cNvPr id="0" name=""/>
        <dsp:cNvSpPr/>
      </dsp:nvSpPr>
      <dsp:spPr>
        <a:xfrm>
          <a:off x="0" y="2253632"/>
          <a:ext cx="10927829" cy="12578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38F4DA-FFA8-42BB-BC03-B3D93E12C46A}">
      <dsp:nvSpPr>
        <dsp:cNvPr id="0" name=""/>
        <dsp:cNvSpPr/>
      </dsp:nvSpPr>
      <dsp:spPr>
        <a:xfrm>
          <a:off x="380497" y="2536647"/>
          <a:ext cx="691812" cy="691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5D70BF-9885-4B4A-8E20-4DA3A8A14655}">
      <dsp:nvSpPr>
        <dsp:cNvPr id="0" name=""/>
        <dsp:cNvSpPr/>
      </dsp:nvSpPr>
      <dsp:spPr>
        <a:xfrm>
          <a:off x="1452806" y="2253632"/>
          <a:ext cx="9475022" cy="1257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22" tIns="133122" rIns="133122" bIns="1331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How might you connect with other faith groups in the same area to collaborate?</a:t>
          </a:r>
        </a:p>
      </dsp:txBody>
      <dsp:txXfrm>
        <a:off x="1452806" y="2253632"/>
        <a:ext cx="9475022" cy="1257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2A8DE-4B79-2EF8-4239-654219F46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40AE60-ABB6-5396-B441-03AE9C4E7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FEB79-1F1B-9A0B-68FF-382993FBB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66B3-381F-4348-8F9F-D58BB82814C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F71D9-2171-C58A-D7F2-0A22137C7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33B97-D285-BC5D-8CB5-05E7DB8EF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3C55-45E8-4690-B860-8117D1395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39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45E78-BCD6-7807-83EE-2203ACFF7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EA2AB4-4F3D-0EFD-E48A-6EA0A1849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003B4-1F64-363B-77C8-EB9878B95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66B3-381F-4348-8F9F-D58BB82814C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2FA0B-27C4-76E4-7051-8FA2B4BB7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64A6D-9271-E191-9927-40B77CA69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3C55-45E8-4690-B860-8117D1395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7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960933-2667-0DAE-14A0-551EC5A65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292C4B-67ED-3358-938C-069B17366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B41EA-0AE2-3C0C-1263-594D2D93B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66B3-381F-4348-8F9F-D58BB82814C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61488-3F49-9325-5943-E91583507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4B5A2-68C1-C11B-1A15-225D0F15A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3C55-45E8-4690-B860-8117D1395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99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C7E27-84ED-BC15-1631-411092DBCB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55AE07-A390-152D-03CE-F0876547C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10900-AC2E-131F-CA55-6CFDA40E4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F4EB-F889-4FA5-90F5-96F827AC0CB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1ED17-E439-44B7-701D-7D7CEA7A9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8890D-9297-3327-3BCA-E1BD5463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B2EF-DBE8-4C28-AD39-4FDF7B54B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73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1BBF6-8490-01EF-77F9-5DBA1FDD2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AB410-5838-DBC1-19D2-A9D227429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B20CC-F629-B597-9845-8C847A447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F4EB-F889-4FA5-90F5-96F827AC0CB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F62A3-D83E-F64E-67C7-11E56FA61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02BF2-8292-F8C9-658D-7BC514C2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B2EF-DBE8-4C28-AD39-4FDF7B54B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1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3D8E0-10D9-1027-3F32-821E224A8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346F6-F317-D932-5461-C629B555B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1841F-7825-BEBB-74A4-DD8D93860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F4EB-F889-4FA5-90F5-96F827AC0CB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6775F-B6CC-7EAE-32DF-AA5E90761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6DB8C-2D4D-B3B0-4B94-03996C5C4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B2EF-DBE8-4C28-AD39-4FDF7B54B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30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0093F-7F95-1A3A-4BDA-AB4FC872D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6BD8A-3E4A-5D51-527F-9BF0EEAD8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CDD6A-EE77-8A4C-24D4-A2A037240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4F7AB-0208-88A2-8A03-B932124D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F4EB-F889-4FA5-90F5-96F827AC0CB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47C6EE-16A4-3A5C-A26F-B55BCEEDC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C814BB-2718-B63F-A069-566A943D2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B2EF-DBE8-4C28-AD39-4FDF7B54B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25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DAD73-04DC-35B2-17F5-03C18F9C2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49D2E-1A03-164A-0EF4-A2C4B5771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60E7C-4D94-346E-F71F-030C5C3F7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3D1044-3F80-B010-0A67-6356154E32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D9A2EE-B604-9923-CD6E-4E5DAE943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378189-C091-3826-BABE-03667F25A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F4EB-F889-4FA5-90F5-96F827AC0CB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3A9C8F-4200-2DA0-0F0B-829821164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B602E2-EADF-C900-468F-1FA342569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B2EF-DBE8-4C28-AD39-4FDF7B54B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13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8EFF5-A69B-2261-BD8A-845A49D2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B04654-3B9D-55AB-5045-5C2F622BC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F4EB-F889-4FA5-90F5-96F827AC0CB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CD96D3-DD5D-AEF5-ABCB-297C6F139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06E16E-A153-6734-57D0-3A958C099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B2EF-DBE8-4C28-AD39-4FDF7B54B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92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9D04AA-5CEA-C897-C9A7-1519620F0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F4EB-F889-4FA5-90F5-96F827AC0CB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D95DC-D56C-3390-77E8-DAD967DA8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3B50F-B5A3-6DFA-D29A-4D3060B51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B2EF-DBE8-4C28-AD39-4FDF7B54B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32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33125-E9B8-0793-0F0C-F7FD0908E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7C36D-9521-F309-03B9-E00A8C913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45E85-FAE0-F8D8-6441-0DC2751E7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C63FE6-C3DC-31AD-273C-EC3C47457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F4EB-F889-4FA5-90F5-96F827AC0CB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9C2E1F-0FF5-E2D9-EB13-85BABE322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CF053-194D-4139-89BA-96B8FC52D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B2EF-DBE8-4C28-AD39-4FDF7B54B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34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AC480-F4E8-84BA-1FE7-B1CA30769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52834-6DB8-C2DB-95C6-1EE0C9279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DBD1D-29E1-B278-6AA0-9B5130649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66B3-381F-4348-8F9F-D58BB82814C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39725-1E6F-C8A3-9EC0-6D7E5E136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9A01A-DADB-2E10-8B68-A52CE689C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3C55-45E8-4690-B860-8117D1395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39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FCA4D-17C4-911C-A624-7FC3E97DB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BE122A-2279-A41B-8F3A-A61749F527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0902A7-5944-0338-FE12-30FF51EFC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9E8C7-AEC4-C712-2FC2-D916BBA4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F4EB-F889-4FA5-90F5-96F827AC0CB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BA4B1-D992-6EDF-720C-1C81D227E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965E7F-59DF-31DB-DF81-6A23FF281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B2EF-DBE8-4C28-AD39-4FDF7B54B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60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E183D-28E4-4DD9-5D4F-48A860E76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D88E44-9B16-FDF3-3BE2-154D57B0A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6A46D-161A-8D55-F4B5-92A5E1ED2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F4EB-F889-4FA5-90F5-96F827AC0CB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1DBA9-ABCA-8AD5-E3EA-759B624FB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B8ED9-A014-149D-0A72-E7E0E0D1B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B2EF-DBE8-4C28-AD39-4FDF7B54B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21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273A02-5BB7-0020-B5AD-E1DA16D2FE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0AF192-CF43-E0A9-83DC-A0B046288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401EF-0B91-9FC2-0E14-FA766B92A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F4EB-F889-4FA5-90F5-96F827AC0CB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57895-77E6-75B2-8D5C-F15C34AE7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75F8A-007A-5F1C-173A-8D521E7E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B2EF-DBE8-4C28-AD39-4FDF7B54B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22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7234C-F774-67F4-8A99-2883A6D3D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DCB4F-E9F0-013A-70ED-72F07821C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A15A4-FD98-C560-C79E-97FE7D766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66B3-381F-4348-8F9F-D58BB82814C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C9C85-3115-EFB9-E469-B657F7A99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F4E65-8DA2-984D-8DE8-253668300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3C55-45E8-4690-B860-8117D1395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72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09E8-7ED5-C3AF-E792-3E7218437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8098C-ACDA-A57A-A94F-86F026E290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0B931A-F3CD-78E1-F9CB-3D03C99CD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46AB1-F7EC-E4EA-A839-66618CA3C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66B3-381F-4348-8F9F-D58BB82814C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A0043-88F5-F057-119C-55B4BEC87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2FBD3E-BD0A-E625-FCFF-F28BB7548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3C55-45E8-4690-B860-8117D1395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16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3E25A-8909-93C8-8DE4-B60AC73A8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6CD42-A57C-90A7-16D3-3EC607873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2920B7-8184-4B14-68B5-44B3515D9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908420-8BF9-1A49-3EB4-85D8335F8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B9A0D-8090-49C6-3EDE-3E93D4D4E3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12CAF0-318D-5DEB-EEAA-0507F8130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66B3-381F-4348-8F9F-D58BB82814C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D3E8EB-43AA-6562-52E9-33D64880E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223AE5-78F8-2086-68BF-B0A6B52A7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3C55-45E8-4690-B860-8117D1395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86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BC1B6-221E-B2C9-153E-89EE274F8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079F4E-9E10-2385-5BCA-50144D440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66B3-381F-4348-8F9F-D58BB82814C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44662-26EC-F2AB-E7BC-90FA7724B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9F33FA-4E2D-D5D6-5DA1-029518D81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3C55-45E8-4690-B860-8117D1395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8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36A7D5-E115-87E8-5D59-F2ED2C272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66B3-381F-4348-8F9F-D58BB82814C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EAB719-5A83-765F-59DC-0F54293E6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3601E-1688-6998-2F42-9D2893AB2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3C55-45E8-4690-B860-8117D1395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8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0946-05D1-4ED2-92F0-07FBCA883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4B988-EEC6-6B7E-B86C-6978725E4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B9C57-81E3-081C-89AD-6EBC06A3F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CDE68-CDF3-ED46-DDF6-60A36754E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66B3-381F-4348-8F9F-D58BB82814C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8F6D7-588E-E1C5-0DE9-009C51880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14909E-3550-ABED-9DDF-AE800250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3C55-45E8-4690-B860-8117D1395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08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32313-4EE1-93BA-4555-72DCF7F4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65DB0-8723-9161-B288-2EE470118A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53D190-4F81-0160-6599-8E89BCAB3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BA6F9-5F8B-6A7F-1DA0-F2F4E33BE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66B3-381F-4348-8F9F-D58BB82814C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D8F71-CC43-CF88-94ED-E0835BE6F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6466E-F9A9-8E6D-407D-6255229CA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63C55-45E8-4690-B860-8117D1395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4F625A-8E6A-F8AD-205D-654B41596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4BB4A-0CC7-06FA-BA1F-E4103991C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D9AB7-7F3D-6767-3161-60EC93058A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6366B3-381F-4348-8F9F-D58BB82814C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A1668-FE8B-AF20-708D-C39760C50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58CA4-6054-E0E5-A09F-8CCA952AB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963C55-45E8-4690-B860-8117D1395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593D6-521C-DC08-88A7-3DF9DE785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DB1B2-DDB5-710A-F49D-9BFEF4596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F2DC0-6FCA-0300-025C-5F30B5C3F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39F4EB-F889-4FA5-90F5-96F827AC0CB5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E6873-B96F-747F-2C4C-0A857A7C68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D51E9-C0BF-CA17-DF84-BF9B5CF4B4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2CB2EF-DBE8-4C28-AD39-4FDF7B54B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8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healthreport.org/2018/06/06/becomes-homeless-data-paints-startling-pictur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friendsoftheunsheltered.org/good-ideas/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pedia.org/highway-signs/p/prevention.html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roundup.org.za/article/court-orders-tribal-authority-act-more-democratically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media/center-circle-target-archery-round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gwash.org/view/43046/breakfast-links-happy-people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raclemessages.org/team" TargetMode="External"/><Relationship Id="rId2" Type="http://schemas.openxmlformats.org/officeDocument/2006/relationships/hyperlink" Target="https://yourwayhome.org/eviction-prevention-intervention-coali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halmers.org/training/benevolence/" TargetMode="External"/><Relationship Id="rId4" Type="http://schemas.openxmlformats.org/officeDocument/2006/relationships/hyperlink" Target="https://housingalliancepa.org/resource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culturacientifica.com/2017/10/30/altruismo-las-mujeres-se-ve-recompensado/altruismo-2/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7166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ri/7613219746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nc-nd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C148BF-14FB-9E52-0682-27656049F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DBBAEBF3-6295-FEFA-0B82-F7C21DEF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3" name="Picture 12" descr="Tents on the ground under a bridge&#10;&#10;AI-generated content may be incorrect.">
            <a:extLst>
              <a:ext uri="{FF2B5EF4-FFF2-40B4-BE49-F238E27FC236}">
                <a16:creationId xmlns:a16="http://schemas.microsoft.com/office/drawing/2014/main" id="{DDF1DF98-5246-9251-277C-C81934B14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2994" b="13048"/>
          <a:stretch>
            <a:fillRect/>
          </a:stretch>
        </p:blipFill>
        <p:spPr>
          <a:xfrm>
            <a:off x="4267201" y="10"/>
            <a:ext cx="7924800" cy="3383270"/>
          </a:xfrm>
          <a:prstGeom prst="rect">
            <a:avLst/>
          </a:prstGeom>
        </p:spPr>
      </p:pic>
      <p:pic>
        <p:nvPicPr>
          <p:cNvPr id="16" name="Picture 15" descr="A person standing on steps next to a row of small houses&#10;&#10;AI-generated content may be incorrect.">
            <a:extLst>
              <a:ext uri="{FF2B5EF4-FFF2-40B4-BE49-F238E27FC236}">
                <a16:creationId xmlns:a16="http://schemas.microsoft.com/office/drawing/2014/main" id="{2EDAD435-2D17-B92E-4555-AFAE40E78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2" b="1591"/>
          <a:stretch>
            <a:fillRect/>
          </a:stretch>
        </p:blipFill>
        <p:spPr>
          <a:xfrm>
            <a:off x="4650916" y="3474720"/>
            <a:ext cx="7555832" cy="3383280"/>
          </a:xfrm>
          <a:prstGeom prst="rect">
            <a:avLst/>
          </a:prstGeom>
        </p:spPr>
      </p:pic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C700DF6B-B153-EA15-6DED-6FCECCCE1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AD25AF-E640-CB70-F61F-CF977BD42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09600"/>
            <a:ext cx="3992700" cy="3877197"/>
          </a:xfrm>
        </p:spPr>
        <p:txBody>
          <a:bodyPr>
            <a:normAutofit/>
          </a:bodyPr>
          <a:lstStyle/>
          <a:p>
            <a:pPr algn="l"/>
            <a:r>
              <a:rPr lang="en-US" sz="4400"/>
              <a:t>Answering the Call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B53321-96CE-DCA7-45A1-C1B7C7AD0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638783"/>
            <a:ext cx="4007449" cy="1343972"/>
          </a:xfrm>
        </p:spPr>
        <p:txBody>
          <a:bodyPr>
            <a:normAutofit/>
          </a:bodyPr>
          <a:lstStyle/>
          <a:p>
            <a:pPr algn="l"/>
            <a:r>
              <a:rPr lang="en-US"/>
              <a:t>Creating Solutions for Homelessness</a:t>
            </a: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01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EBC4C20-43B2-DB33-8A41-0DEA6E554D4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41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9DD39E-508A-5F6E-41FD-66A8755C2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br>
              <a:rPr lang="en-US"/>
            </a:br>
            <a:r>
              <a:rPr lang="en-US"/>
              <a:t>Keeping people housed is good for all of us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C8A79DB-E1BC-EBF9-DA77-2ED8D9F01F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512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0536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ADE28-9906-07D5-4D78-CD91FAD22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Prevention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4AC24-EBA3-2F32-2128-252C2A0EC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What services are doing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sign">
            <a:extLst>
              <a:ext uri="{FF2B5EF4-FFF2-40B4-BE49-F238E27FC236}">
                <a16:creationId xmlns:a16="http://schemas.microsoft.com/office/drawing/2014/main" id="{AA46CF86-B554-991F-09D1-D5CB7E2FD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149" r="11150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1390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5A5F27-1294-AE4E-7209-6728AA451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/>
              <a:t>EPIC: Eviction prevention in court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7B408-0B64-33F2-47EF-4B6FC8BAB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1400"/>
              <a:t>It’s </a:t>
            </a:r>
            <a:r>
              <a:rPr lang="en-US" sz="1400" i="1"/>
              <a:t>really helpful </a:t>
            </a:r>
            <a:r>
              <a:rPr lang="en-US" sz="1400"/>
              <a:t>for the people it helps</a:t>
            </a:r>
          </a:p>
          <a:p>
            <a:pPr lvl="1"/>
            <a:r>
              <a:rPr lang="en-US" sz="1400"/>
              <a:t>448 people (190 households with children) served last year</a:t>
            </a:r>
          </a:p>
          <a:p>
            <a:pPr lvl="1"/>
            <a:r>
              <a:rPr lang="en-US" sz="1400"/>
              <a:t>85% success rate</a:t>
            </a:r>
          </a:p>
          <a:p>
            <a:r>
              <a:rPr lang="en-US" sz="1400"/>
              <a:t>There are significant eligibility restrictions</a:t>
            </a:r>
          </a:p>
          <a:p>
            <a:pPr lvl="1"/>
            <a:r>
              <a:rPr lang="en-US" sz="1400"/>
              <a:t>Severely cost burdened (over 50% of income on housing) are ineligible</a:t>
            </a:r>
          </a:p>
          <a:p>
            <a:pPr lvl="1"/>
            <a:r>
              <a:rPr lang="en-US" sz="1400"/>
              <a:t>Need  to demonstrate ability to sustainably pay rent/utilities</a:t>
            </a:r>
          </a:p>
          <a:p>
            <a:r>
              <a:rPr lang="en-US" sz="1400"/>
              <a:t>It’s a small service in a big pond (450/8,500 filings)</a:t>
            </a:r>
          </a:p>
          <a:p>
            <a:r>
              <a:rPr lang="en-US" sz="1400"/>
              <a:t>It’s actually reactive; the eviction has to have already been filed</a:t>
            </a:r>
          </a:p>
          <a:p>
            <a:endParaRPr lang="en-US" sz="1400"/>
          </a:p>
        </p:txBody>
      </p:sp>
      <p:pic>
        <p:nvPicPr>
          <p:cNvPr id="8" name="Picture 7" descr="A gavel on a wooden surface">
            <a:extLst>
              <a:ext uri="{FF2B5EF4-FFF2-40B4-BE49-F238E27FC236}">
                <a16:creationId xmlns:a16="http://schemas.microsoft.com/office/drawing/2014/main" id="{A2363698-658B-1661-F2A8-39690193F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137" r="1635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56785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CA5361-D4A1-3AA7-18EC-E21E47FB5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/>
              <a:t>How Services Support 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31044-B31D-825F-68F4-0A503C2F6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828" y="2471057"/>
            <a:ext cx="6089173" cy="4386943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sz="1600"/>
              <a:t>Case Management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/>
              <a:t>Varying levels on intensity amongst housing programs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1600"/>
              <a:t>"Housing Ready" - Lighter touch, connection to resources, shorter term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1600"/>
              <a:t>"Inside" - Heavier presence and support needed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/>
              <a:t>Develop Housing Stability Plans where we discuss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1600"/>
              <a:t>Housing Goals – Stay in a rental? 1 Bedroom? Which area?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1600"/>
              <a:t>Physical Health Goal  - Are you connected to a doctor? Dentist?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1600"/>
              <a:t>Mental Health Goal  - Do you need to see a therapist? Psychiatrist? Support group?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1600"/>
              <a:t>Financial Goal – How are you gaining income? Job training? Disability application?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1600"/>
              <a:t>Community Goal – Recovery occurs in community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/>
              <a:t>"What does independence mean to you?"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1600"/>
              <a:t>This is ideally the finish line </a:t>
            </a:r>
          </a:p>
          <a:p>
            <a:endParaRPr lang="en-US" sz="1100"/>
          </a:p>
        </p:txBody>
      </p:sp>
      <p:pic>
        <p:nvPicPr>
          <p:cNvPr id="19" name="Picture 18" descr="A midsection of a person holding a miniature house">
            <a:extLst>
              <a:ext uri="{FF2B5EF4-FFF2-40B4-BE49-F238E27FC236}">
                <a16:creationId xmlns:a16="http://schemas.microsoft.com/office/drawing/2014/main" id="{DCFBD821-0D08-C9A6-1659-B807F72F47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804" r="21133" b="-1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87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6C9FD7-FBBB-BF29-1EEC-7D7852702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“Aim Lefter”: Community response to supporting stability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target with many holes in it&#10;&#10;AI-generated content may be incorrect.">
            <a:extLst>
              <a:ext uri="{FF2B5EF4-FFF2-40B4-BE49-F238E27FC236}">
                <a16:creationId xmlns:a16="http://schemas.microsoft.com/office/drawing/2014/main" id="{F24A982C-B779-10DF-E158-20C8C7EDE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951" r="16096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00353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9381CC-F7EF-C657-14C4-80A195D72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/>
              <a:t>Things that churches have done/can do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ECACA-2978-18E4-7A5F-A27BEF61D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000"/>
              <a:t>Services can’t create community; communities do that</a:t>
            </a:r>
          </a:p>
          <a:p>
            <a:r>
              <a:rPr lang="en-US" sz="2000"/>
              <a:t>Helpin’ out around the place</a:t>
            </a:r>
          </a:p>
          <a:p>
            <a:r>
              <a:rPr lang="en-US" sz="2000"/>
              <a:t>Collaborating in the neighborhood</a:t>
            </a:r>
          </a:p>
          <a:p>
            <a:pPr lvl="1"/>
            <a:r>
              <a:rPr lang="en-US" sz="2000"/>
              <a:t>The curiosity project- looking at the community with new glasses</a:t>
            </a:r>
          </a:p>
          <a:p>
            <a:pPr lvl="1"/>
            <a:r>
              <a:rPr lang="en-US" sz="2000"/>
              <a:t>Looking at intersectionality X2</a:t>
            </a:r>
          </a:p>
          <a:p>
            <a:pPr lvl="1"/>
            <a:r>
              <a:rPr lang="en-US" sz="2000"/>
              <a:t>Asset mapping</a:t>
            </a:r>
          </a:p>
          <a:p>
            <a:endParaRPr lang="en-US" sz="2000"/>
          </a:p>
        </p:txBody>
      </p:sp>
      <p:pic>
        <p:nvPicPr>
          <p:cNvPr id="5" name="Picture 4" descr="A group of people walking on a sidewalk">
            <a:extLst>
              <a:ext uri="{FF2B5EF4-FFF2-40B4-BE49-F238E27FC236}">
                <a16:creationId xmlns:a16="http://schemas.microsoft.com/office/drawing/2014/main" id="{14A0677B-F5C5-24A0-99F2-12E8F8735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302" r="22278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13644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7D73E7-6097-EF91-41B4-0ED79AD3D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Brainstorm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CC9A31E-B246-7F32-E715-930B26324F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07937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2622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007E8E-FF4E-5547-2B04-468C5F99A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Resources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775C5-4DF2-DE18-43D6-5BD22EDBC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>
                <a:hlinkClick r:id="rId2"/>
              </a:rPr>
              <a:t>https://yourwayhome.org/eviction-prevention-intervention-coalition</a:t>
            </a:r>
            <a:endParaRPr lang="en-US" sz="2200"/>
          </a:p>
          <a:p>
            <a:pPr marL="0" indent="0">
              <a:buNone/>
            </a:pPr>
            <a:endParaRPr lang="en-US" sz="2200"/>
          </a:p>
          <a:p>
            <a:r>
              <a:rPr lang="en-US" sz="2200">
                <a:hlinkClick r:id="rId3"/>
              </a:rPr>
              <a:t>https://www.miraclemessages.org/team</a:t>
            </a:r>
            <a:endParaRPr lang="en-US" sz="2200"/>
          </a:p>
          <a:p>
            <a:pPr lvl="1"/>
            <a:r>
              <a:rPr lang="en-US" sz="2200"/>
              <a:t>“When we walk by”  by Kevin Adler</a:t>
            </a:r>
          </a:p>
          <a:p>
            <a:pPr lvl="1"/>
            <a:endParaRPr lang="en-US" sz="2200"/>
          </a:p>
          <a:p>
            <a:r>
              <a:rPr lang="en-US" sz="2200">
                <a:hlinkClick r:id="rId4"/>
              </a:rPr>
              <a:t>https://housingalliancepa.org/resources/</a:t>
            </a:r>
            <a:endParaRPr lang="en-US" sz="2200"/>
          </a:p>
          <a:p>
            <a:endParaRPr lang="en-US" sz="2200"/>
          </a:p>
          <a:p>
            <a:r>
              <a:rPr lang="en-US" sz="2200">
                <a:hlinkClick r:id="rId5"/>
              </a:rPr>
              <a:t>https://chalmers.org/training/benevolence/</a:t>
            </a:r>
            <a:endParaRPr lang="en-US" sz="2200"/>
          </a:p>
          <a:p>
            <a:endParaRPr lang="en-US" sz="2200"/>
          </a:p>
          <a:p>
            <a:endParaRPr lang="en-US" sz="2200"/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782187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A7BB7A-DE35-6474-8D01-965850A24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son with idea concept">
            <a:extLst>
              <a:ext uri="{FF2B5EF4-FFF2-40B4-BE49-F238E27FC236}">
                <a16:creationId xmlns:a16="http://schemas.microsoft.com/office/drawing/2014/main" id="{5041A723-1451-D3C0-4F27-FC8D611054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010" r="-1" b="10718"/>
          <a:stretch>
            <a:fillRect/>
          </a:stretch>
        </p:blipFill>
        <p:spPr>
          <a:xfrm>
            <a:off x="-1219" y="-4"/>
            <a:ext cx="1219169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EC6BB5-1E74-4014-BE1E-E32257091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511" y="1872171"/>
            <a:ext cx="3555692" cy="2042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What Did You Think?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CB78998-6CA9-6579-3A3D-2A07CDD457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346" t="21739" r="39307" b="28030"/>
          <a:stretch>
            <a:fillRect/>
          </a:stretch>
        </p:blipFill>
        <p:spPr>
          <a:xfrm>
            <a:off x="7026050" y="1386254"/>
            <a:ext cx="3909992" cy="3704916"/>
          </a:xfrm>
          <a:custGeom>
            <a:avLst/>
            <a:gdLst/>
            <a:ahLst/>
            <a:cxnLst/>
            <a:rect l="l" t="t" r="r" b="b"/>
            <a:pathLst>
              <a:path w="3952684" h="3588642">
                <a:moveTo>
                  <a:pt x="2262021" y="0"/>
                </a:moveTo>
                <a:cubicBezTo>
                  <a:pt x="2521915" y="0"/>
                  <a:pt x="2761111" y="48268"/>
                  <a:pt x="2973080" y="143330"/>
                </a:cubicBezTo>
                <a:cubicBezTo>
                  <a:pt x="3171733" y="232491"/>
                  <a:pt x="3346211" y="362626"/>
                  <a:pt x="3491678" y="530048"/>
                </a:cubicBezTo>
                <a:cubicBezTo>
                  <a:pt x="3788979" y="872350"/>
                  <a:pt x="3952684" y="1358801"/>
                  <a:pt x="3952684" y="1899831"/>
                </a:cubicBezTo>
                <a:cubicBezTo>
                  <a:pt x="3952684" y="2115686"/>
                  <a:pt x="3889322" y="2288927"/>
                  <a:pt x="3747331" y="2461593"/>
                </a:cubicBezTo>
                <a:cubicBezTo>
                  <a:pt x="3598809" y="2642210"/>
                  <a:pt x="3375643" y="2808567"/>
                  <a:pt x="3139331" y="2984675"/>
                </a:cubicBezTo>
                <a:cubicBezTo>
                  <a:pt x="3095732" y="3017128"/>
                  <a:pt x="3050692" y="3050728"/>
                  <a:pt x="3005652" y="3084736"/>
                </a:cubicBezTo>
                <a:cubicBezTo>
                  <a:pt x="2602495" y="3389096"/>
                  <a:pt x="2308249" y="3588642"/>
                  <a:pt x="1907213" y="3588642"/>
                </a:cubicBezTo>
                <a:cubicBezTo>
                  <a:pt x="1296158" y="3588642"/>
                  <a:pt x="863400" y="3343695"/>
                  <a:pt x="460242" y="2769559"/>
                </a:cubicBezTo>
                <a:cubicBezTo>
                  <a:pt x="407483" y="2694411"/>
                  <a:pt x="355911" y="2626066"/>
                  <a:pt x="306036" y="2560014"/>
                </a:cubicBezTo>
                <a:cubicBezTo>
                  <a:pt x="99326" y="2286139"/>
                  <a:pt x="0" y="2143712"/>
                  <a:pt x="0" y="1899831"/>
                </a:cubicBezTo>
                <a:cubicBezTo>
                  <a:pt x="0" y="1657671"/>
                  <a:pt x="62259" y="1418460"/>
                  <a:pt x="184911" y="1188839"/>
                </a:cubicBezTo>
                <a:cubicBezTo>
                  <a:pt x="304934" y="964216"/>
                  <a:pt x="476527" y="758606"/>
                  <a:pt x="694859" y="577907"/>
                </a:cubicBezTo>
                <a:cubicBezTo>
                  <a:pt x="909458" y="400240"/>
                  <a:pt x="1164345" y="253716"/>
                  <a:pt x="1432127" y="154228"/>
                </a:cubicBezTo>
                <a:cubicBezTo>
                  <a:pt x="1707119" y="51875"/>
                  <a:pt x="1986436" y="0"/>
                  <a:pt x="226202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31794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 descr="Person holding mouse">
            <a:extLst>
              <a:ext uri="{FF2B5EF4-FFF2-40B4-BE49-F238E27FC236}">
                <a16:creationId xmlns:a16="http://schemas.microsoft.com/office/drawing/2014/main" id="{968CAF17-DEB4-6051-1CEC-44DD7ACE6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80" b="255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655438" y="838201"/>
            <a:ext cx="7098161" cy="4549051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A92982-9BCB-D622-BCF3-E130332AB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473" y="1924619"/>
            <a:ext cx="5541054" cy="165537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How Can You Reach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A61BF-B230-90FF-57AB-6034823BD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961" y="3745777"/>
            <a:ext cx="5399806" cy="140254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/>
              <a:t>AnsweringTheCall@AccessServices.org</a:t>
            </a:r>
          </a:p>
        </p:txBody>
      </p:sp>
    </p:spTree>
    <p:extLst>
      <p:ext uri="{BB962C8B-B14F-4D97-AF65-F5344CB8AC3E}">
        <p14:creationId xmlns:p14="http://schemas.microsoft.com/office/powerpoint/2010/main" val="4257529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7982DC-9E54-C7A5-6554-06BC2F2D5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68" y="945455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Getting started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126C0E-B1D7-6773-DFEA-7DC0F26F0B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Relief/Charity</a:t>
            </a:r>
          </a:p>
          <a:p>
            <a:r>
              <a:rPr lang="en-US" sz="2000"/>
              <a:t>Relief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/>
              <a:t>Live outside as safely and comfortably as possible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/>
              <a:t>Get inside some of the time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/>
              <a:t>Meet basic needs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sz="20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9B5356-12DC-FA2B-36A4-BE5F4607E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Development/Justice</a:t>
            </a:r>
          </a:p>
          <a:p>
            <a:pPr lvl="1"/>
            <a:r>
              <a:rPr lang="en-US" sz="2000"/>
              <a:t>Development of a just community</a:t>
            </a:r>
          </a:p>
          <a:p>
            <a:pPr lvl="1"/>
            <a:r>
              <a:rPr lang="en-US" sz="2000"/>
              <a:t>Name oppressive community behavior</a:t>
            </a:r>
          </a:p>
          <a:p>
            <a:pPr lvl="1"/>
            <a:r>
              <a:rPr lang="en-US" sz="2000"/>
              <a:t>Change prohibitive policy</a:t>
            </a:r>
          </a:p>
          <a:p>
            <a:pPr lvl="1"/>
            <a:r>
              <a:rPr lang="en-US" sz="2000"/>
              <a:t>Create true affordability</a:t>
            </a:r>
          </a:p>
          <a:p>
            <a:endParaRPr lang="en-US" sz="2000"/>
          </a:p>
          <a:p>
            <a:endParaRPr lang="en-US" sz="2000"/>
          </a:p>
          <a:p>
            <a:pPr lvl="1"/>
            <a:endParaRPr lang="en-US" sz="2000"/>
          </a:p>
          <a:p>
            <a:endParaRPr lang="en-US" sz="2000"/>
          </a:p>
          <a:p>
            <a:endParaRPr lang="en-US" sz="2000"/>
          </a:p>
        </p:txBody>
      </p:sp>
      <p:pic>
        <p:nvPicPr>
          <p:cNvPr id="7" name="Picture 6" descr="A person giving a sign to a homeless person&#10;&#10;AI-generated content may be incorrect.">
            <a:extLst>
              <a:ext uri="{FF2B5EF4-FFF2-40B4-BE49-F238E27FC236}">
                <a16:creationId xmlns:a16="http://schemas.microsoft.com/office/drawing/2014/main" id="{C1BFB0BB-B228-4264-45BD-0404C5809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4408" y="2725813"/>
            <a:ext cx="3476555" cy="33857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8ED807-7426-EE8E-09F3-73DD36788D53}"/>
              </a:ext>
            </a:extLst>
          </p:cNvPr>
          <p:cNvSpPr txBox="1"/>
          <p:nvPr/>
        </p:nvSpPr>
        <p:spPr>
          <a:xfrm>
            <a:off x="348563" y="6446860"/>
            <a:ext cx="599412" cy="16965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ThePhoto by PhotoAuthor is licensed under CCYYSA.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C51569-0EA8-0B4A-65B9-350A7244697D}"/>
              </a:ext>
            </a:extLst>
          </p:cNvPr>
          <p:cNvSpPr txBox="1"/>
          <p:nvPr/>
        </p:nvSpPr>
        <p:spPr>
          <a:xfrm>
            <a:off x="4579073" y="574535"/>
            <a:ext cx="342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Street homelessness/shelter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BD4335-3C24-E5EA-3126-F0AD27A4A177}"/>
              </a:ext>
            </a:extLst>
          </p:cNvPr>
          <p:cNvSpPr txBox="1"/>
          <p:nvPr/>
        </p:nvSpPr>
        <p:spPr>
          <a:xfrm>
            <a:off x="9003450" y="574535"/>
            <a:ext cx="2905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Housing/Stability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37345C7-275A-FC88-B443-463E3C960DB2}"/>
              </a:ext>
            </a:extLst>
          </p:cNvPr>
          <p:cNvGraphicFramePr/>
          <p:nvPr/>
        </p:nvGraphicFramePr>
        <p:xfrm>
          <a:off x="3470082" y="4461336"/>
          <a:ext cx="5363817" cy="1741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46380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FA6FC1-2F58-0B6B-EA1E-B81AC6930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FE76AC-8DB0-5050-4B9E-420331967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1367673"/>
            <a:ext cx="6124576" cy="26655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7200">
                <a:solidFill>
                  <a:schemeClr val="bg1"/>
                </a:solidFill>
              </a:rPr>
              <a:t>Session 5: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F61D30-DD5B-A2E1-DB69-064B41EED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8702" y="4414180"/>
            <a:ext cx="6128274" cy="884538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Supporting Housing Stability</a:t>
            </a:r>
          </a:p>
        </p:txBody>
      </p:sp>
      <p:pic>
        <p:nvPicPr>
          <p:cNvPr id="6" name="Picture 5" descr="A person and person hugging in front of a brick building&#10;&#10;AI-generated content may be incorrect.">
            <a:extLst>
              <a:ext uri="{FF2B5EF4-FFF2-40B4-BE49-F238E27FC236}">
                <a16:creationId xmlns:a16="http://schemas.microsoft.com/office/drawing/2014/main" id="{2F5B8E16-70C0-FA60-15B3-2729232D8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15"/>
          <a:stretch>
            <a:fillRect/>
          </a:stretch>
        </p:blipFill>
        <p:spPr>
          <a:xfrm>
            <a:off x="1" y="10"/>
            <a:ext cx="4551219" cy="6857990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8527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DC95A3-CCAE-A7DF-AFE7-1C92F92D0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/>
              <a:t>In this session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2CCA4470-A31C-D0A0-D25E-0A4B00406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en-US" sz="2000"/>
              <a:t>We will hear about the realities of living on a limited income</a:t>
            </a:r>
          </a:p>
          <a:p>
            <a:r>
              <a:rPr lang="en-US" sz="2000"/>
              <a:t>We will also look at the crisis of eviction </a:t>
            </a:r>
          </a:p>
          <a:p>
            <a:r>
              <a:rPr lang="en-US" sz="2000"/>
              <a:t>We will look at housing support services and what they do</a:t>
            </a:r>
          </a:p>
          <a:p>
            <a:r>
              <a:rPr lang="en-US" sz="2000"/>
              <a:t>We will identify the gap space</a:t>
            </a:r>
          </a:p>
          <a:p>
            <a:r>
              <a:rPr lang="en-US" sz="2000"/>
              <a:t>We will identify things that people can do in the gaps, and brainstorm local action.</a:t>
            </a:r>
          </a:p>
        </p:txBody>
      </p:sp>
      <p:pic>
        <p:nvPicPr>
          <p:cNvPr id="3" name="Picture 2" descr="A close-up of a eviction notice&#10;&#10;AI-generated content may be incorrect.">
            <a:extLst>
              <a:ext uri="{FF2B5EF4-FFF2-40B4-BE49-F238E27FC236}">
                <a16:creationId xmlns:a16="http://schemas.microsoft.com/office/drawing/2014/main" id="{98383B69-38D7-2A83-4D16-340EC4F16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11532" y="2620716"/>
            <a:ext cx="5150277" cy="3441321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0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ollar Sedel Valuta · Gratis bilder på Pixabay">
            <a:extLst>
              <a:ext uri="{FF2B5EF4-FFF2-40B4-BE49-F238E27FC236}">
                <a16:creationId xmlns:a16="http://schemas.microsoft.com/office/drawing/2014/main" id="{8D69928A-60B1-1F3F-4098-98058A1F48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b="16667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AD0E02-6EF5-42F3-B4FF-690885746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"You can't spend what you ain't got"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sX0" fmla="*/ 0 w 9692640"/>
              <a:gd name="csY0" fmla="*/ 0 h 18288"/>
              <a:gd name="csX1" fmla="*/ 401552 w 9692640"/>
              <a:gd name="csY1" fmla="*/ 0 h 18288"/>
              <a:gd name="csX2" fmla="*/ 996957 w 9692640"/>
              <a:gd name="csY2" fmla="*/ 0 h 18288"/>
              <a:gd name="csX3" fmla="*/ 1398509 w 9692640"/>
              <a:gd name="csY3" fmla="*/ 0 h 18288"/>
              <a:gd name="csX4" fmla="*/ 2090841 w 9692640"/>
              <a:gd name="csY4" fmla="*/ 0 h 18288"/>
              <a:gd name="csX5" fmla="*/ 2686246 w 9692640"/>
              <a:gd name="csY5" fmla="*/ 0 h 18288"/>
              <a:gd name="csX6" fmla="*/ 3475504 w 9692640"/>
              <a:gd name="csY6" fmla="*/ 0 h 18288"/>
              <a:gd name="csX7" fmla="*/ 4361688 w 9692640"/>
              <a:gd name="csY7" fmla="*/ 0 h 18288"/>
              <a:gd name="csX8" fmla="*/ 5054019 w 9692640"/>
              <a:gd name="csY8" fmla="*/ 0 h 18288"/>
              <a:gd name="csX9" fmla="*/ 5940204 w 9692640"/>
              <a:gd name="csY9" fmla="*/ 0 h 18288"/>
              <a:gd name="csX10" fmla="*/ 6632535 w 9692640"/>
              <a:gd name="csY10" fmla="*/ 0 h 18288"/>
              <a:gd name="csX11" fmla="*/ 7034087 w 9692640"/>
              <a:gd name="csY11" fmla="*/ 0 h 18288"/>
              <a:gd name="csX12" fmla="*/ 7532566 w 9692640"/>
              <a:gd name="csY12" fmla="*/ 0 h 18288"/>
              <a:gd name="csX13" fmla="*/ 8418750 w 9692640"/>
              <a:gd name="csY13" fmla="*/ 0 h 18288"/>
              <a:gd name="csX14" fmla="*/ 9692640 w 9692640"/>
              <a:gd name="csY14" fmla="*/ 0 h 18288"/>
              <a:gd name="csX15" fmla="*/ 9692640 w 9692640"/>
              <a:gd name="csY15" fmla="*/ 18288 h 18288"/>
              <a:gd name="csX16" fmla="*/ 9000309 w 9692640"/>
              <a:gd name="csY16" fmla="*/ 18288 h 18288"/>
              <a:gd name="csX17" fmla="*/ 8307977 w 9692640"/>
              <a:gd name="csY17" fmla="*/ 18288 h 18288"/>
              <a:gd name="csX18" fmla="*/ 7712572 w 9692640"/>
              <a:gd name="csY18" fmla="*/ 18288 h 18288"/>
              <a:gd name="csX19" fmla="*/ 7214093 w 9692640"/>
              <a:gd name="csY19" fmla="*/ 18288 h 18288"/>
              <a:gd name="csX20" fmla="*/ 6327909 w 9692640"/>
              <a:gd name="csY20" fmla="*/ 18288 h 18288"/>
              <a:gd name="csX21" fmla="*/ 5635578 w 9692640"/>
              <a:gd name="csY21" fmla="*/ 18288 h 18288"/>
              <a:gd name="csX22" fmla="*/ 4846320 w 9692640"/>
              <a:gd name="csY22" fmla="*/ 18288 h 18288"/>
              <a:gd name="csX23" fmla="*/ 4444768 w 9692640"/>
              <a:gd name="csY23" fmla="*/ 18288 h 18288"/>
              <a:gd name="csX24" fmla="*/ 3946289 w 9692640"/>
              <a:gd name="csY24" fmla="*/ 18288 h 18288"/>
              <a:gd name="csX25" fmla="*/ 3253958 w 9692640"/>
              <a:gd name="csY25" fmla="*/ 18288 h 18288"/>
              <a:gd name="csX26" fmla="*/ 2464700 w 9692640"/>
              <a:gd name="csY26" fmla="*/ 18288 h 18288"/>
              <a:gd name="csX27" fmla="*/ 2063148 w 9692640"/>
              <a:gd name="csY27" fmla="*/ 18288 h 18288"/>
              <a:gd name="csX28" fmla="*/ 1661595 w 9692640"/>
              <a:gd name="csY28" fmla="*/ 18288 h 18288"/>
              <a:gd name="csX29" fmla="*/ 969264 w 9692640"/>
              <a:gd name="csY29" fmla="*/ 18288 h 18288"/>
              <a:gd name="csX30" fmla="*/ 0 w 9692640"/>
              <a:gd name="csY30" fmla="*/ 18288 h 18288"/>
              <a:gd name="csX31" fmla="*/ 0 w 9692640"/>
              <a:gd name="csY3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745C5-E615-2C18-DCFF-3C06DA8C2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But first, alphabet soup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solidFill>
                  <a:schemeClr val="bg1"/>
                </a:solidFill>
              </a:rPr>
              <a:t>AMI = Area Median Income   ~ $80,000/single person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solidFill>
                  <a:schemeClr val="bg1"/>
                </a:solidFill>
              </a:rPr>
              <a:t>FMR = Fair Market Rate 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2400">
                <a:solidFill>
                  <a:schemeClr val="bg1"/>
                </a:solidFill>
              </a:rPr>
              <a:t>Ranges from $1,200-$2,500 for efficiency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2400">
                <a:solidFill>
                  <a:schemeClr val="bg1"/>
                </a:solidFill>
              </a:rPr>
              <a:t>Ranges from $1,400-$2,700 for 1 bedroom</a:t>
            </a:r>
          </a:p>
          <a:p>
            <a:pPr lvl="2">
              <a:buFont typeface="Wingdings" panose="020B0604020202020204" pitchFamily="34" charset="0"/>
              <a:buChar char="§"/>
            </a:pPr>
            <a:endParaRPr lang="en-US" sz="2400">
              <a:solidFill>
                <a:schemeClr val="bg1"/>
              </a:solidFill>
            </a:endParaRPr>
          </a:p>
          <a:p>
            <a:r>
              <a:rPr lang="en-US" sz="2400">
                <a:solidFill>
                  <a:schemeClr val="bg1"/>
                </a:solidFill>
              </a:rPr>
              <a:t>30% of Area Median Income (AMI) (considered “low income”): $35,820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solidFill>
                  <a:schemeClr val="bg1"/>
                </a:solidFill>
              </a:rPr>
              <a:t>Monthly rent affordable at 30% AMI: $896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solidFill>
                  <a:schemeClr val="bg1"/>
                </a:solidFill>
              </a:rPr>
              <a:t>F/T income @ $15/</a:t>
            </a:r>
            <a:r>
              <a:rPr lang="en-US" err="1">
                <a:solidFill>
                  <a:schemeClr val="bg1"/>
                </a:solidFill>
              </a:rPr>
              <a:t>hr</a:t>
            </a:r>
            <a:r>
              <a:rPr lang="en-US">
                <a:solidFill>
                  <a:schemeClr val="bg1"/>
                </a:solidFill>
              </a:rPr>
              <a:t> = $31,000</a:t>
            </a:r>
          </a:p>
          <a:p>
            <a:endParaRPr lang="en-US" sz="2200">
              <a:solidFill>
                <a:schemeClr val="bg1"/>
              </a:solidFill>
            </a:endParaRPr>
          </a:p>
          <a:p>
            <a:endParaRPr lang="en-US" sz="2200">
              <a:solidFill>
                <a:schemeClr val="bg1"/>
              </a:solidFill>
            </a:endParaRPr>
          </a:p>
          <a:p>
            <a:endParaRPr lang="en-US" sz="2200">
              <a:solidFill>
                <a:schemeClr val="bg1"/>
              </a:solidFill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 sz="2200">
              <a:solidFill>
                <a:schemeClr val="bg1"/>
              </a:solidFill>
            </a:endParaRPr>
          </a:p>
          <a:p>
            <a:endParaRPr lang="en-US" sz="2200">
              <a:solidFill>
                <a:schemeClr val="bg1"/>
              </a:solidFill>
            </a:endParaRPr>
          </a:p>
          <a:p>
            <a:endParaRPr lang="en-US" sz="2200">
              <a:solidFill>
                <a:schemeClr val="bg1"/>
              </a:solidFill>
            </a:endParaRPr>
          </a:p>
          <a:p>
            <a:endParaRPr lang="en-US" sz="2200">
              <a:solidFill>
                <a:schemeClr val="bg1"/>
              </a:solidFill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 sz="2200">
              <a:solidFill>
                <a:schemeClr val="bg1"/>
              </a:solidFill>
            </a:endParaRPr>
          </a:p>
          <a:p>
            <a:endParaRPr lang="en-US" sz="2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2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388979-5C5F-BAE9-55A6-90EE56FDA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“And you </a:t>
            </a:r>
            <a:r>
              <a:rPr lang="en-US" sz="3600" err="1">
                <a:solidFill>
                  <a:schemeClr val="tx2"/>
                </a:solidFill>
              </a:rPr>
              <a:t>ain’t</a:t>
            </a:r>
            <a:r>
              <a:rPr lang="en-US" sz="3600">
                <a:solidFill>
                  <a:schemeClr val="tx2"/>
                </a:solidFill>
              </a:rPr>
              <a:t> got it”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9E75D-A989-ADA0-F617-9F3496DA5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Rental wage: 127hrs/week @ minimum wage to afford 1 bedroom</a:t>
            </a:r>
          </a:p>
          <a:p>
            <a:pPr marL="0" indent="0">
              <a:buNone/>
            </a:pPr>
            <a:endParaRPr lang="en-US" sz="1800">
              <a:solidFill>
                <a:schemeClr val="tx2"/>
              </a:solidFill>
            </a:endParaRPr>
          </a:p>
          <a:p>
            <a:r>
              <a:rPr lang="en-US" sz="1800">
                <a:solidFill>
                  <a:schemeClr val="tx2"/>
                </a:solidFill>
              </a:rPr>
              <a:t>Fixed incomes: SSI would require 100% of income for the $896/month number</a:t>
            </a:r>
          </a:p>
          <a:p>
            <a:endParaRPr lang="en-US" sz="1800">
              <a:solidFill>
                <a:schemeClr val="tx2"/>
              </a:solidFill>
            </a:endParaRPr>
          </a:p>
          <a:p>
            <a:r>
              <a:rPr lang="en-US" sz="1800">
                <a:solidFill>
                  <a:schemeClr val="tx2"/>
                </a:solidFill>
              </a:rPr>
              <a:t>@ 30% or less of AMI: have the greatest percentage of having at least 1 or more of the four severe housing problems (lacks kitchen or complete plumbing, severe overcrowding and severe cost burden).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Graphic 7" descr="Money">
            <a:extLst>
              <a:ext uri="{FF2B5EF4-FFF2-40B4-BE49-F238E27FC236}">
                <a16:creationId xmlns:a16="http://schemas.microsoft.com/office/drawing/2014/main" id="{95B1B412-D988-AD2E-65C6-0BF1CA8CD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63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79CC8-4416-CE8D-49AB-87D3B9413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Eviction Happens. A lot.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A526F922-44B2-C08F-CE97-F91389A6D9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3173261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8170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red door&#10;&#10;AI-generated content may be incorrect.">
            <a:extLst>
              <a:ext uri="{FF2B5EF4-FFF2-40B4-BE49-F238E27FC236}">
                <a16:creationId xmlns:a16="http://schemas.microsoft.com/office/drawing/2014/main" id="{58365930-1357-EEE6-82F8-01470A3EA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0385" b="-1"/>
          <a:stretch>
            <a:fillRect/>
          </a:stretch>
        </p:blipFill>
        <p:spPr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9819EF-EC54-26E3-3F77-59F58F5B4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6" y="2852381"/>
            <a:ext cx="3161940" cy="26402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We are manufacturing homelessness instead of housing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C75B8-7FCE-41A7-794B-F7A14074B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915" y="5676901"/>
            <a:ext cx="3306089" cy="665802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5400" b="1">
                <a:solidFill>
                  <a:schemeClr val="tx1">
                    <a:lumMod val="85000"/>
                    <a:lumOff val="15000"/>
                  </a:schemeClr>
                </a:solidFill>
              </a:rPr>
              <a:t>The Gap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9190FB-CB5C-1E51-E786-A64E68E0D7BC}"/>
              </a:ext>
            </a:extLst>
          </p:cNvPr>
          <p:cNvSpPr txBox="1"/>
          <p:nvPr/>
        </p:nvSpPr>
        <p:spPr>
          <a:xfrm>
            <a:off x="9581991" y="6657945"/>
            <a:ext cx="261000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ari/7613219746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897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458DD7-702E-61A3-97D6-86659E2D9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“Aim Left”: working on upstream prevention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38FAB43-6D49-0F86-8BDF-6532699FF8F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2737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6B1A4FC6355A40A0E189E63EFF6C7D" ma:contentTypeVersion="8" ma:contentTypeDescription="Create a new document." ma:contentTypeScope="" ma:versionID="16f360ac1f10080524b4e798a39d1917">
  <xsd:schema xmlns:xsd="http://www.w3.org/2001/XMLSchema" xmlns:xs="http://www.w3.org/2001/XMLSchema" xmlns:p="http://schemas.microsoft.com/office/2006/metadata/properties" xmlns:ns2="410f501d-cf60-4b12-a325-478e0c41daed" targetNamespace="http://schemas.microsoft.com/office/2006/metadata/properties" ma:root="true" ma:fieldsID="ccab905bddb9da81300d128c7bcf9691" ns2:_="">
    <xsd:import namespace="410f501d-cf60-4b12-a325-478e0c41da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0f501d-cf60-4b12-a325-478e0c41da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C1DFE6-D9CC-4CD5-AE50-6AAAB1206C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F8FD09-3980-4CEB-85F4-466572A861BD}">
  <ds:schemaRefs>
    <ds:schemaRef ds:uri="http://www.w3.org/XML/1998/namespace"/>
    <ds:schemaRef ds:uri="410f501d-cf60-4b12-a325-478e0c41daed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B3BE7B8-B0C0-4D7A-A0A7-9807950B9346}">
  <ds:schemaRefs>
    <ds:schemaRef ds:uri="410f501d-cf60-4b12-a325-478e0c41dae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822</Words>
  <Application>Microsoft Office PowerPoint</Application>
  <PresentationFormat>Widescreen</PresentationFormat>
  <Paragraphs>124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1_Office Theme</vt:lpstr>
      <vt:lpstr>Answering the Call</vt:lpstr>
      <vt:lpstr>Getting started </vt:lpstr>
      <vt:lpstr>Session 5:</vt:lpstr>
      <vt:lpstr>In this session</vt:lpstr>
      <vt:lpstr>"You can't spend what you ain't got"</vt:lpstr>
      <vt:lpstr>“And you ain’t got it”</vt:lpstr>
      <vt:lpstr>Eviction Happens. A lot.</vt:lpstr>
      <vt:lpstr>We are manufacturing homelessness instead of housing</vt:lpstr>
      <vt:lpstr>“Aim Left”: working on upstream prevention</vt:lpstr>
      <vt:lpstr> Keeping people housed is good for all of us</vt:lpstr>
      <vt:lpstr>Prevention</vt:lpstr>
      <vt:lpstr>EPIC: Eviction prevention in court</vt:lpstr>
      <vt:lpstr>How Services Support Stability</vt:lpstr>
      <vt:lpstr>“Aim Lefter”: Community response to supporting stability</vt:lpstr>
      <vt:lpstr>Things that churches have done/can do</vt:lpstr>
      <vt:lpstr>Brainstorm</vt:lpstr>
      <vt:lpstr>Resources </vt:lpstr>
      <vt:lpstr>What Did You Think?</vt:lpstr>
      <vt:lpstr>How Can You Reach Us?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 Boorse</dc:creator>
  <cp:lastModifiedBy>Mark Boorse</cp:lastModifiedBy>
  <cp:revision>2</cp:revision>
  <dcterms:created xsi:type="dcterms:W3CDTF">2025-09-16T21:59:49Z</dcterms:created>
  <dcterms:modified xsi:type="dcterms:W3CDTF">2025-12-15T20:07:22Z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0x010100AE6B1A4FC6355A40A0E189E63EFF6C7D</vt:lpwstr>
  </property>
</Properties>
</file>